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5A5F_5E575CEE.xml" ContentType="application/vnd.ms-powerpoint.comment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147473223" r:id="rId5"/>
    <p:sldId id="2147375836" r:id="rId6"/>
    <p:sldId id="2147375835" r:id="rId7"/>
    <p:sldId id="2147473236" r:id="rId8"/>
    <p:sldId id="2147375672" r:id="rId9"/>
    <p:sldId id="2147375816" r:id="rId10"/>
    <p:sldId id="2147375807" r:id="rId11"/>
    <p:sldId id="2147375722" r:id="rId12"/>
    <p:sldId id="2147375723" r:id="rId13"/>
    <p:sldId id="2147375724" r:id="rId14"/>
    <p:sldId id="2147375726" r:id="rId15"/>
    <p:sldId id="2147473194" r:id="rId16"/>
    <p:sldId id="2147375838" r:id="rId17"/>
    <p:sldId id="2147473237" r:id="rId18"/>
    <p:sldId id="2147375715" r:id="rId19"/>
    <p:sldId id="2147375698" r:id="rId20"/>
    <p:sldId id="2147375700" r:id="rId21"/>
    <p:sldId id="2147375852" r:id="rId22"/>
    <p:sldId id="2147375716" r:id="rId23"/>
    <p:sldId id="2147375717" r:id="rId24"/>
    <p:sldId id="2147375711" r:id="rId25"/>
    <p:sldId id="2147473195" r:id="rId26"/>
    <p:sldId id="2147473227" r:id="rId27"/>
    <p:sldId id="2147375688" r:id="rId28"/>
    <p:sldId id="2147473175" r:id="rId29"/>
  </p:sldIdLst>
  <p:sldSz cx="18288000" cy="10287000"/>
  <p:notesSz cx="6886575" cy="10017125"/>
  <p:embeddedFontLst>
    <p:embeddedFont>
      <p:font typeface="Architects Daughter" panose="020B0604020202020204" charset="0"/>
      <p:regular r:id="rId31"/>
    </p:embeddedFont>
    <p:embeddedFont>
      <p:font typeface="Libre Franklin Bold" pitchFamily="2" charset="0"/>
      <p:regular r:id="rId32"/>
      <p:bold r:id="rId33"/>
    </p:embeddedFont>
    <p:embeddedFont>
      <p:font typeface="Open Sans" panose="020B0606030504020204" pitchFamily="34" charset="0"/>
      <p:regular r:id="rId34"/>
      <p:bold r:id="rId35"/>
      <p:italic r:id="rId36"/>
      <p:boldItalic r:id="rId37"/>
    </p:embeddedFont>
    <p:embeddedFont>
      <p:font typeface="Open Sans 1" panose="020B0604020202020204" charset="0"/>
      <p:regular r:id="rId38"/>
    </p:embeddedFont>
    <p:embeddedFont>
      <p:font typeface="Open Sans 1 Bold" panose="020B0604020202020204" charset="0"/>
      <p:regular r:id="rId39"/>
    </p:embeddedFont>
    <p:embeddedFont>
      <p:font typeface="Open Sans 2" panose="020B0604020202020204" charset="0"/>
      <p:regular r:id="rId40"/>
    </p:embeddedFont>
    <p:embeddedFont>
      <p:font typeface="Open Sans Bold" panose="020B0806030504020204" pitchFamily="34" charset="0"/>
      <p:regular r:id="rId41"/>
      <p:bold r:id="rId42"/>
    </p:embeddedFont>
    <p:embeddedFont>
      <p:font typeface="Segoe UI Emoji" panose="020B0502040204020203" pitchFamily="34" charset="0"/>
      <p:regular r:id="rId43"/>
    </p:embeddedFont>
    <p:embeddedFont>
      <p:font typeface="TT Commons Pro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25CCB5-5D1B-43E4-945B-E4310A6259A7}">
          <p14:sldIdLst>
            <p14:sldId id="2147473223"/>
            <p14:sldId id="2147375836"/>
            <p14:sldId id="2147375835"/>
            <p14:sldId id="2147473236"/>
            <p14:sldId id="2147375672"/>
            <p14:sldId id="2147375816"/>
            <p14:sldId id="2147375807"/>
            <p14:sldId id="2147375722"/>
            <p14:sldId id="2147375723"/>
            <p14:sldId id="2147375724"/>
            <p14:sldId id="2147375726"/>
            <p14:sldId id="2147473194"/>
            <p14:sldId id="2147375838"/>
            <p14:sldId id="2147473237"/>
            <p14:sldId id="2147375715"/>
            <p14:sldId id="2147375698"/>
            <p14:sldId id="2147375700"/>
            <p14:sldId id="2147375852"/>
            <p14:sldId id="2147375716"/>
            <p14:sldId id="2147375717"/>
            <p14:sldId id="2147375711"/>
            <p14:sldId id="2147473195"/>
            <p14:sldId id="2147473227"/>
            <p14:sldId id="2147375688"/>
            <p14:sldId id="2147473175"/>
          </p14:sldIdLst>
        </p14:section>
        <p14:section name="Currently not used" id="{A6A5EAC3-7818-4D90-AA04-41E9C59CEA9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F3DA01-E685-B32C-F3C5-AFFB55C39932}" name="Joshua Brown" initials="JB" userId="S::jbrown@localbuy.net.au::26766ce8-61c5-49e3-91a0-6a4ed4217fad" providerId="AD"/>
  <p188:author id="{08F14410-40D3-40CB-DAC4-4A4E9DBED58A}" name="Mandi Flett" initials="MF" userId="S::mflett@localbuy.net.au::696cce99-6af4-417a-a889-f913662660ed" providerId="AD"/>
  <p188:author id="{ED565855-3E8E-4672-C518-39B5F4BB663F}" name="Jeremy Walker" initials="JW" userId="S::jwalker@localbuy.net.au::a91823d9-84d9-4d7f-b44a-f52bcbc15712" providerId="AD"/>
  <p188:author id="{4D39AD55-EF31-94C2-49FE-E135AFA38640}" name="Kirby Barr" initials="" userId="S::kbarr@localbuy.net.au::9fa0e9cf-cd73-4ae4-aabb-503fc88e9a6c" providerId="AD"/>
  <p188:author id="{62C43484-87E7-7B2D-E8E2-19F572141627}" name="Michael Franzmann" initials="" userId="S::mfranzmann@localbuy.net.au::1fd2fcf1-af77-4987-bb6f-8603fa68efcd" providerId="AD"/>
  <p188:author id="{A96F2EA5-E8D3-6C03-31EA-4A5F28A178E6}" name="Kirby Barr" initials="KB" userId="S::kbarr@wearepeak.com.au::51e65472-966f-44cb-bd1b-eccc59270e90" providerId="AD"/>
  <p188:author id="{A28AAFA7-220A-7DEE-A9A2-23B5E5F6276B}" name="Audrey Dobell" initials="AD" userId="S::adobell@localbuy.net.au::0ad8167e-52cb-4adb-b610-e395d86e8c57" providerId="AD"/>
  <p188:author id="{6B453EC0-AAF0-A9F2-7BC2-30CAB265ED79}" name="Kathryn Dalley" initials="KD" userId="S::kdalley@localbuy.net.au::76c2b059-e168-4dd1-a34a-1fae8453a192" providerId="AD"/>
  <p188:author id="{86BA54C5-4D30-90A2-B992-29AE7C5B27B3}" name="Mike Waterland" initials="MW" userId="S::mwaterland@localbuy.net.au::a73e2083-65dc-497f-8903-bdce05b78a12" providerId="AD"/>
  <p188:author id="{D5714BCF-91E7-6008-F529-F9973CEA3C43}" name="Emma Peters" initials="EP" userId="S::epeters@localbuy.net.au::5dfc73fe-5f37-4553-84fc-97046f50bdd6" providerId="AD"/>
  <p188:author id="{B53089D0-E0F1-34B4-97B4-89B435AFA469}" name="Liz Macfarlan" initials="LM" userId="S::emacfarlan@localbuy.net.au::fdd1fd1f-af15-4ddd-8c56-8eb4d1a18ad5" providerId="AD"/>
  <p188:author id="{E04A45D6-25B1-7B2E-26A8-B556709F955F}" name="Glen Duff" initials="GD" userId="S::gduff@localbuy.net.au::e47fc5c4-227a-4c9f-b1c6-5e0cbbab8a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344"/>
    <a:srgbClr val="F9A01B"/>
    <a:srgbClr val="184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6446D-3F4E-4D5E-A8C6-C9E7961584B5}" v="2" dt="2025-08-11T03:23:33.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95" autoAdjust="0"/>
  </p:normalViewPr>
  <p:slideViewPr>
    <p:cSldViewPr snapToGrid="0">
      <p:cViewPr>
        <p:scale>
          <a:sx n="50" d="100"/>
          <a:sy n="50" d="100"/>
        </p:scale>
        <p:origin x="1914" y="35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omments/modernComment_7FFE5A5F_5E575CEE.xml><?xml version="1.0" encoding="utf-8"?>
<p188:cmLst xmlns:a="http://schemas.openxmlformats.org/drawingml/2006/main" xmlns:r="http://schemas.openxmlformats.org/officeDocument/2006/relationships" xmlns:p188="http://schemas.microsoft.com/office/powerpoint/2018/8/main">
  <p188:cm id="{C6B817B0-A2A4-4D1C-B143-D7BCDC002653}" authorId="{B53089D0-E0F1-34B4-97B4-89B435AFA469}" created="2024-04-08T11:39:58.001">
    <pc:sldMkLst xmlns:pc="http://schemas.microsoft.com/office/powerpoint/2013/main/command">
      <pc:docMk/>
      <pc:sldMk cId="1582783726" sldId="2147375711"/>
    </pc:sldMkLst>
    <p188:txBody>
      <a:bodyPr/>
      <a:lstStyle/>
      <a:p>
        <a:r>
          <a:rPr lang="en-AU"/>
          <a:t>Don’t feel any need to speak about report platform at this stage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596"/>
          </a:xfrm>
          <a:prstGeom prst="rect">
            <a:avLst/>
          </a:prstGeom>
        </p:spPr>
        <p:txBody>
          <a:bodyPr vert="horz" lIns="92290" tIns="46145" rIns="92290" bIns="46145" rtlCol="0"/>
          <a:lstStyle>
            <a:lvl1pPr algn="l">
              <a:defRPr sz="1200"/>
            </a:lvl1pPr>
          </a:lstStyle>
          <a:p>
            <a:endParaRPr lang="en-AU"/>
          </a:p>
        </p:txBody>
      </p:sp>
      <p:sp>
        <p:nvSpPr>
          <p:cNvPr id="3" name="Date Placeholder 2"/>
          <p:cNvSpPr>
            <a:spLocks noGrp="1"/>
          </p:cNvSpPr>
          <p:nvPr>
            <p:ph type="dt" idx="1"/>
          </p:nvPr>
        </p:nvSpPr>
        <p:spPr>
          <a:xfrm>
            <a:off x="3900799" y="0"/>
            <a:ext cx="2984183" cy="502596"/>
          </a:xfrm>
          <a:prstGeom prst="rect">
            <a:avLst/>
          </a:prstGeom>
        </p:spPr>
        <p:txBody>
          <a:bodyPr vert="horz" lIns="92290" tIns="46145" rIns="92290" bIns="46145" rtlCol="0"/>
          <a:lstStyle>
            <a:lvl1pPr algn="r">
              <a:defRPr sz="1200"/>
            </a:lvl1pPr>
          </a:lstStyle>
          <a:p>
            <a:fld id="{2F6D09A1-0861-4624-9413-F166EC928709}" type="datetimeFigureOut">
              <a:rPr lang="en-AU" smtClean="0"/>
              <a:t>20/08/2025</a:t>
            </a:fld>
            <a:endParaRPr lang="en-AU"/>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2290" tIns="46145" rIns="92290" bIns="46145" rtlCol="0" anchor="ctr"/>
          <a:lstStyle/>
          <a:p>
            <a:endParaRPr lang="en-AU"/>
          </a:p>
        </p:txBody>
      </p:sp>
      <p:sp>
        <p:nvSpPr>
          <p:cNvPr id="5" name="Notes Placeholder 4"/>
          <p:cNvSpPr>
            <a:spLocks noGrp="1"/>
          </p:cNvSpPr>
          <p:nvPr>
            <p:ph type="body" sz="quarter" idx="3"/>
          </p:nvPr>
        </p:nvSpPr>
        <p:spPr>
          <a:xfrm>
            <a:off x="688658" y="4820742"/>
            <a:ext cx="5509260" cy="3944243"/>
          </a:xfrm>
          <a:prstGeom prst="rect">
            <a:avLst/>
          </a:prstGeom>
        </p:spPr>
        <p:txBody>
          <a:bodyPr vert="horz" lIns="92290" tIns="46145" rIns="92290" bIns="461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4531"/>
            <a:ext cx="2984183" cy="502595"/>
          </a:xfrm>
          <a:prstGeom prst="rect">
            <a:avLst/>
          </a:prstGeom>
        </p:spPr>
        <p:txBody>
          <a:bodyPr vert="horz" lIns="92290" tIns="46145" rIns="92290" bIns="46145" rtlCol="0" anchor="b"/>
          <a:lstStyle>
            <a:lvl1pPr algn="l">
              <a:defRPr sz="1200"/>
            </a:lvl1pPr>
          </a:lstStyle>
          <a:p>
            <a:endParaRPr lang="en-AU"/>
          </a:p>
        </p:txBody>
      </p:sp>
      <p:sp>
        <p:nvSpPr>
          <p:cNvPr id="7" name="Slide Number Placeholder 6"/>
          <p:cNvSpPr>
            <a:spLocks noGrp="1"/>
          </p:cNvSpPr>
          <p:nvPr>
            <p:ph type="sldNum" sz="quarter" idx="5"/>
          </p:nvPr>
        </p:nvSpPr>
        <p:spPr>
          <a:xfrm>
            <a:off x="3900799" y="9514531"/>
            <a:ext cx="2984183" cy="502595"/>
          </a:xfrm>
          <a:prstGeom prst="rect">
            <a:avLst/>
          </a:prstGeom>
        </p:spPr>
        <p:txBody>
          <a:bodyPr vert="horz" lIns="92290" tIns="46145" rIns="92290" bIns="46145" rtlCol="0" anchor="b"/>
          <a:lstStyle>
            <a:lvl1pPr algn="r">
              <a:defRPr sz="1200"/>
            </a:lvl1pPr>
          </a:lstStyle>
          <a:p>
            <a:fld id="{262827DF-A373-43AE-A21B-9DAEEBD8D445}" type="slidenum">
              <a:rPr lang="en-AU" smtClean="0"/>
              <a:t>‹#›</a:t>
            </a:fld>
            <a:endParaRPr lang="en-AU"/>
          </a:p>
        </p:txBody>
      </p:sp>
    </p:spTree>
    <p:extLst>
      <p:ext uri="{BB962C8B-B14F-4D97-AF65-F5344CB8AC3E}">
        <p14:creationId xmlns:p14="http://schemas.microsoft.com/office/powerpoint/2010/main" val="104454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62827DF-A373-43AE-A21B-9DAEEBD8D445}" type="slidenum">
              <a:rPr lang="en-AU" smtClean="0"/>
              <a:t>1</a:t>
            </a:fld>
            <a:endParaRPr lang="en-AU"/>
          </a:p>
        </p:txBody>
      </p:sp>
    </p:spTree>
    <p:extLst>
      <p:ext uri="{BB962C8B-B14F-4D97-AF65-F5344CB8AC3E}">
        <p14:creationId xmlns:p14="http://schemas.microsoft.com/office/powerpoint/2010/main" val="375823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cs typeface="Calibri"/>
            </a:endParaRPr>
          </a:p>
        </p:txBody>
      </p:sp>
      <p:sp>
        <p:nvSpPr>
          <p:cNvPr id="4" name="Slide Number Placeholder 3"/>
          <p:cNvSpPr>
            <a:spLocks noGrp="1"/>
          </p:cNvSpPr>
          <p:nvPr>
            <p:ph type="sldNum" sz="quarter" idx="5"/>
          </p:nvPr>
        </p:nvSpPr>
        <p:spPr/>
        <p:txBody>
          <a:bodyPr/>
          <a:lstStyle/>
          <a:p>
            <a:fld id="{56CA33C0-6D94-4A7C-ABBC-FAFE9D531E25}" type="slidenum">
              <a:rPr lang="en-AU" smtClean="0"/>
              <a:t>11</a:t>
            </a:fld>
            <a:endParaRPr lang="en-AU"/>
          </a:p>
        </p:txBody>
      </p:sp>
    </p:spTree>
    <p:extLst>
      <p:ext uri="{BB962C8B-B14F-4D97-AF65-F5344CB8AC3E}">
        <p14:creationId xmlns:p14="http://schemas.microsoft.com/office/powerpoint/2010/main" val="165316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E34D-20B6-4B90-A372-6CB5C6D8B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CCC55-90D8-43FD-B4BF-49725A5FE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32719-E826-AA91-7B00-70ADE6ED5910}"/>
              </a:ext>
            </a:extLst>
          </p:cNvPr>
          <p:cNvSpPr>
            <a:spLocks noGrp="1"/>
          </p:cNvSpPr>
          <p:nvPr>
            <p:ph type="body" idx="1"/>
          </p:nvPr>
        </p:nvSpPr>
        <p:spPr/>
        <p:txBody>
          <a:bodyPr/>
          <a:lstStyle/>
          <a:p>
            <a:endParaRPr lang="en-AU" i="0">
              <a:cs typeface="Calibri"/>
            </a:endParaRPr>
          </a:p>
        </p:txBody>
      </p:sp>
      <p:sp>
        <p:nvSpPr>
          <p:cNvPr id="4" name="Slide Number Placeholder 3">
            <a:extLst>
              <a:ext uri="{FF2B5EF4-FFF2-40B4-BE49-F238E27FC236}">
                <a16:creationId xmlns:a16="http://schemas.microsoft.com/office/drawing/2014/main" id="{B9D662F8-895A-7C07-AB49-C6F71D65287F}"/>
              </a:ext>
            </a:extLst>
          </p:cNvPr>
          <p:cNvSpPr>
            <a:spLocks noGrp="1"/>
          </p:cNvSpPr>
          <p:nvPr>
            <p:ph type="sldNum" sz="quarter" idx="5"/>
          </p:nvPr>
        </p:nvSpPr>
        <p:spPr/>
        <p:txBody>
          <a:bodyPr/>
          <a:lstStyle/>
          <a:p>
            <a:fld id="{56CA33C0-6D94-4A7C-ABBC-FAFE9D531E25}" type="slidenum">
              <a:rPr lang="en-AU" smtClean="0"/>
              <a:t>12</a:t>
            </a:fld>
            <a:endParaRPr lang="en-AU"/>
          </a:p>
        </p:txBody>
      </p:sp>
    </p:spTree>
    <p:extLst>
      <p:ext uri="{BB962C8B-B14F-4D97-AF65-F5344CB8AC3E}">
        <p14:creationId xmlns:p14="http://schemas.microsoft.com/office/powerpoint/2010/main" val="3477078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849D4-795E-7FF2-A152-99783F0BC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BBDC1-728A-E616-5AE1-DF2C1EF14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BAB67-9207-1AB6-A544-613B7ACF32E0}"/>
              </a:ext>
            </a:extLst>
          </p:cNvPr>
          <p:cNvSpPr>
            <a:spLocks noGrp="1"/>
          </p:cNvSpPr>
          <p:nvPr>
            <p:ph type="body" idx="1"/>
          </p:nvPr>
        </p:nvSpPr>
        <p:spPr/>
        <p:txBody>
          <a:bodyPr/>
          <a:lstStyle/>
          <a:p>
            <a:r>
              <a:rPr lang="en-US">
                <a:cs typeface="Calibri"/>
              </a:rPr>
              <a:t>Read the pertinent month</a:t>
            </a:r>
          </a:p>
        </p:txBody>
      </p:sp>
      <p:sp>
        <p:nvSpPr>
          <p:cNvPr id="4" name="Slide Number Placeholder 3">
            <a:extLst>
              <a:ext uri="{FF2B5EF4-FFF2-40B4-BE49-F238E27FC236}">
                <a16:creationId xmlns:a16="http://schemas.microsoft.com/office/drawing/2014/main" id="{E2D3F55B-6523-3536-A5B4-3E95C7F08B17}"/>
              </a:ext>
            </a:extLst>
          </p:cNvPr>
          <p:cNvSpPr>
            <a:spLocks noGrp="1"/>
          </p:cNvSpPr>
          <p:nvPr>
            <p:ph type="sldNum" sz="quarter" idx="5"/>
          </p:nvPr>
        </p:nvSpPr>
        <p:spPr/>
        <p:txBody>
          <a:bodyPr/>
          <a:lstStyle/>
          <a:p>
            <a:fld id="{56CA33C0-6D94-4A7C-ABBC-FAFE9D531E25}" type="slidenum">
              <a:rPr lang="en-AU" smtClean="0"/>
              <a:t>13</a:t>
            </a:fld>
            <a:endParaRPr lang="en-AU"/>
          </a:p>
        </p:txBody>
      </p:sp>
    </p:spTree>
    <p:extLst>
      <p:ext uri="{BB962C8B-B14F-4D97-AF65-F5344CB8AC3E}">
        <p14:creationId xmlns:p14="http://schemas.microsoft.com/office/powerpoint/2010/main" val="44216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B6BAE-66FE-D15A-0680-DE9AE55DF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17B6-ECC1-209B-1FC8-2EACF2CED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F4653-249F-2F4E-3612-55BEB70F39DA}"/>
              </a:ext>
            </a:extLst>
          </p:cNvPr>
          <p:cNvSpPr>
            <a:spLocks noGrp="1"/>
          </p:cNvSpPr>
          <p:nvPr>
            <p:ph type="body" idx="1"/>
          </p:nvPr>
        </p:nvSpPr>
        <p:spPr/>
        <p:txBody>
          <a:bodyPr/>
          <a:lstStyle/>
          <a:p>
            <a:r>
              <a:rPr lang="en-AU">
                <a:cs typeface="Calibri"/>
              </a:rPr>
              <a:t>Visit the events calendar on the LB website.</a:t>
            </a:r>
          </a:p>
          <a:p>
            <a:endParaRPr lang="en-AU">
              <a:ea typeface="Calibri"/>
              <a:cs typeface="Calibri"/>
            </a:endParaRPr>
          </a:p>
        </p:txBody>
      </p:sp>
      <p:sp>
        <p:nvSpPr>
          <p:cNvPr id="4" name="Slide Number Placeholder 3">
            <a:extLst>
              <a:ext uri="{FF2B5EF4-FFF2-40B4-BE49-F238E27FC236}">
                <a16:creationId xmlns:a16="http://schemas.microsoft.com/office/drawing/2014/main" id="{2DEF8D9A-C553-6F27-98D5-D8E55F433B1E}"/>
              </a:ext>
            </a:extLst>
          </p:cNvPr>
          <p:cNvSpPr>
            <a:spLocks noGrp="1"/>
          </p:cNvSpPr>
          <p:nvPr>
            <p:ph type="sldNum" sz="quarter" idx="5"/>
          </p:nvPr>
        </p:nvSpPr>
        <p:spPr/>
        <p:txBody>
          <a:bodyPr/>
          <a:lstStyle/>
          <a:p>
            <a:fld id="{94040B27-0B8A-453B-A976-8F0CC7E4CA8E}" type="slidenum">
              <a:rPr lang="en-AU" smtClean="0"/>
              <a:t>14</a:t>
            </a:fld>
            <a:endParaRPr lang="en-AU"/>
          </a:p>
        </p:txBody>
      </p:sp>
    </p:spTree>
    <p:extLst>
      <p:ext uri="{BB962C8B-B14F-4D97-AF65-F5344CB8AC3E}">
        <p14:creationId xmlns:p14="http://schemas.microsoft.com/office/powerpoint/2010/main" val="192994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be composing a Webinar in “How to complete your Local Buy Tender Response” in the coming weeks.</a:t>
            </a:r>
            <a:endParaRPr lang="en-AU"/>
          </a:p>
        </p:txBody>
      </p:sp>
      <p:sp>
        <p:nvSpPr>
          <p:cNvPr id="4" name="Slide Number Placeholder 3"/>
          <p:cNvSpPr>
            <a:spLocks noGrp="1"/>
          </p:cNvSpPr>
          <p:nvPr>
            <p:ph type="sldNum" sz="quarter" idx="5"/>
          </p:nvPr>
        </p:nvSpPr>
        <p:spPr/>
        <p:txBody>
          <a:bodyPr/>
          <a:lstStyle/>
          <a:p>
            <a:fld id="{262827DF-A373-43AE-A21B-9DAEEBD8D445}" type="slidenum">
              <a:rPr lang="en-AU" smtClean="0"/>
              <a:t>15</a:t>
            </a:fld>
            <a:endParaRPr lang="en-AU"/>
          </a:p>
        </p:txBody>
      </p:sp>
    </p:spTree>
    <p:extLst>
      <p:ext uri="{BB962C8B-B14F-4D97-AF65-F5344CB8AC3E}">
        <p14:creationId xmlns:p14="http://schemas.microsoft.com/office/powerpoint/2010/main" val="368600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p>
        </p:txBody>
      </p:sp>
      <p:sp>
        <p:nvSpPr>
          <p:cNvPr id="4" name="Slide Number Placeholder 3"/>
          <p:cNvSpPr>
            <a:spLocks noGrp="1"/>
          </p:cNvSpPr>
          <p:nvPr>
            <p:ph type="sldNum" sz="quarter" idx="5"/>
          </p:nvPr>
        </p:nvSpPr>
        <p:spPr/>
        <p:txBody>
          <a:bodyPr/>
          <a:lstStyle/>
          <a:p>
            <a:fld id="{56CA33C0-6D94-4A7C-ABBC-FAFE9D531E25}" type="slidenum">
              <a:rPr lang="en-AU" smtClean="0"/>
              <a:t>16</a:t>
            </a:fld>
            <a:endParaRPr lang="en-AU"/>
          </a:p>
        </p:txBody>
      </p:sp>
    </p:spTree>
    <p:extLst>
      <p:ext uri="{BB962C8B-B14F-4D97-AF65-F5344CB8AC3E}">
        <p14:creationId xmlns:p14="http://schemas.microsoft.com/office/powerpoint/2010/main" val="1344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a:t>Minimum insurance levels vary from </a:t>
            </a:r>
            <a:r>
              <a:rPr lang="en-AU" i="0" err="1"/>
              <a:t>Arrangment</a:t>
            </a:r>
            <a:r>
              <a:rPr lang="en-AU" i="0"/>
              <a:t> to Arrangement – please refer to Schedule A of the GCCs for the specific rates.</a:t>
            </a:r>
          </a:p>
          <a:p>
            <a:endParaRPr lang="en-AU" i="0"/>
          </a:p>
          <a:p>
            <a:r>
              <a:rPr lang="en-AU" i="0"/>
              <a:t>You will be asked to upload your insurances 1-2 weeks after you have submitted your tender.  This is not an acceptance of your tender submission being successful, but simply to make the process more efficient should you be successful.</a:t>
            </a:r>
          </a:p>
        </p:txBody>
      </p:sp>
      <p:sp>
        <p:nvSpPr>
          <p:cNvPr id="4" name="Slide Number Placeholder 3"/>
          <p:cNvSpPr>
            <a:spLocks noGrp="1"/>
          </p:cNvSpPr>
          <p:nvPr>
            <p:ph type="sldNum" sz="quarter" idx="5"/>
          </p:nvPr>
        </p:nvSpPr>
        <p:spPr/>
        <p:txBody>
          <a:bodyPr/>
          <a:lstStyle/>
          <a:p>
            <a:fld id="{56CA33C0-6D94-4A7C-ABBC-FAFE9D531E25}" type="slidenum">
              <a:rPr lang="en-AU" smtClean="0"/>
              <a:t>17</a:t>
            </a:fld>
            <a:endParaRPr lang="en-AU"/>
          </a:p>
        </p:txBody>
      </p:sp>
    </p:spTree>
    <p:extLst>
      <p:ext uri="{BB962C8B-B14F-4D97-AF65-F5344CB8AC3E}">
        <p14:creationId xmlns:p14="http://schemas.microsoft.com/office/powerpoint/2010/main" val="169868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a:t>Read dot points only</a:t>
            </a:r>
            <a:endParaRPr lang="en-AU" i="0"/>
          </a:p>
          <a:p>
            <a:endParaRPr lang="en-AU"/>
          </a:p>
        </p:txBody>
      </p:sp>
      <p:sp>
        <p:nvSpPr>
          <p:cNvPr id="4" name="Slide Number Placeholder 3"/>
          <p:cNvSpPr>
            <a:spLocks noGrp="1"/>
          </p:cNvSpPr>
          <p:nvPr>
            <p:ph type="sldNum" sz="quarter" idx="5"/>
          </p:nvPr>
        </p:nvSpPr>
        <p:spPr/>
        <p:txBody>
          <a:bodyPr/>
          <a:lstStyle/>
          <a:p>
            <a:fld id="{B9312C01-D0D9-4D5D-8CAF-1A2DFE86A13A}" type="slidenum">
              <a:rPr lang="en-AU" smtClean="0"/>
              <a:t>18</a:t>
            </a:fld>
            <a:endParaRPr lang="en-AU"/>
          </a:p>
        </p:txBody>
      </p:sp>
    </p:spTree>
    <p:extLst>
      <p:ext uri="{BB962C8B-B14F-4D97-AF65-F5344CB8AC3E}">
        <p14:creationId xmlns:p14="http://schemas.microsoft.com/office/powerpoint/2010/main" val="326691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p>
        </p:txBody>
      </p:sp>
      <p:sp>
        <p:nvSpPr>
          <p:cNvPr id="4" name="Slide Number Placeholder 3"/>
          <p:cNvSpPr>
            <a:spLocks noGrp="1"/>
          </p:cNvSpPr>
          <p:nvPr>
            <p:ph type="sldNum" sz="quarter" idx="5"/>
          </p:nvPr>
        </p:nvSpPr>
        <p:spPr/>
        <p:txBody>
          <a:bodyPr/>
          <a:lstStyle/>
          <a:p>
            <a:fld id="{56CA33C0-6D94-4A7C-ABBC-FAFE9D531E25}" type="slidenum">
              <a:rPr lang="en-AU" smtClean="0"/>
              <a:t>19</a:t>
            </a:fld>
            <a:endParaRPr lang="en-AU"/>
          </a:p>
        </p:txBody>
      </p:sp>
    </p:spTree>
    <p:extLst>
      <p:ext uri="{BB962C8B-B14F-4D97-AF65-F5344CB8AC3E}">
        <p14:creationId xmlns:p14="http://schemas.microsoft.com/office/powerpoint/2010/main" val="413452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p>
        </p:txBody>
      </p:sp>
      <p:sp>
        <p:nvSpPr>
          <p:cNvPr id="4" name="Slide Number Placeholder 3"/>
          <p:cNvSpPr>
            <a:spLocks noGrp="1"/>
          </p:cNvSpPr>
          <p:nvPr>
            <p:ph type="sldNum" sz="quarter" idx="5"/>
          </p:nvPr>
        </p:nvSpPr>
        <p:spPr/>
        <p:txBody>
          <a:bodyPr/>
          <a:lstStyle/>
          <a:p>
            <a:fld id="{56CA33C0-6D94-4A7C-ABBC-FAFE9D531E25}" type="slidenum">
              <a:rPr lang="en-AU" smtClean="0"/>
              <a:t>20</a:t>
            </a:fld>
            <a:endParaRPr lang="en-AU"/>
          </a:p>
        </p:txBody>
      </p:sp>
    </p:spTree>
    <p:extLst>
      <p:ext uri="{BB962C8B-B14F-4D97-AF65-F5344CB8AC3E}">
        <p14:creationId xmlns:p14="http://schemas.microsoft.com/office/powerpoint/2010/main" val="314393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7"/>
              </a:spcAft>
            </a:pPr>
            <a:r>
              <a:rPr lang="en-AU" sz="1800" kern="100">
                <a:latin typeface="Segoe UI Emoji" panose="020B0502040204020203" pitchFamily="34" charset="0"/>
                <a:ea typeface="Aptos" panose="020B0004020202020204" pitchFamily="34" charset="0"/>
                <a:cs typeface="Times New Roman" panose="02020603050405020304" pitchFamily="18" charset="0"/>
                <a:sym typeface="Segoe UI Emoji" panose="020B0502040204020203" pitchFamily="34" charset="0"/>
              </a:rPr>
              <a:t>😊</a:t>
            </a:r>
            <a:r>
              <a:rPr lang="en-AU" sz="1800" kern="100">
                <a:latin typeface="Aptos" panose="020B0004020202020204" pitchFamily="34" charset="0"/>
                <a:ea typeface="Aptos" panose="020B0004020202020204" pitchFamily="34" charset="0"/>
                <a:cs typeface="Times New Roman" panose="02020603050405020304" pitchFamily="18" charset="0"/>
              </a:rPr>
              <a:t> As many of you know, Local Buy is Queensland’s principal local government procurement partner and the largest provider of legislatively compliant pre-qualified supplier arrangements in the state. </a:t>
            </a:r>
          </a:p>
          <a:p>
            <a:pPr>
              <a:lnSpc>
                <a:spcPct val="107000"/>
              </a:lnSpc>
              <a:spcAft>
                <a:spcPts val="807"/>
              </a:spcAft>
            </a:pPr>
            <a:r>
              <a:rPr lang="en-AU" sz="1800" kern="100">
                <a:latin typeface="Aptos" panose="020B0004020202020204" pitchFamily="34" charset="0"/>
                <a:ea typeface="Aptos" panose="020B0004020202020204" pitchFamily="34" charset="0"/>
                <a:cs typeface="Times New Roman" panose="02020603050405020304" pitchFamily="18" charset="0"/>
              </a:rPr>
              <a:t>Our goal is to make it easy, efficient, and effective for local government organisations to connect with their suppliers.</a:t>
            </a:r>
          </a:p>
          <a:p>
            <a:endParaRPr lang="en-US">
              <a:cs typeface="Calibri"/>
            </a:endParaRPr>
          </a:p>
        </p:txBody>
      </p:sp>
      <p:sp>
        <p:nvSpPr>
          <p:cNvPr id="4" name="Slide Number Placeholder 3"/>
          <p:cNvSpPr>
            <a:spLocks noGrp="1"/>
          </p:cNvSpPr>
          <p:nvPr>
            <p:ph type="sldNum" sz="quarter" idx="5"/>
          </p:nvPr>
        </p:nvSpPr>
        <p:spPr/>
        <p:txBody>
          <a:bodyPr/>
          <a:lstStyle/>
          <a:p>
            <a:fld id="{B9312C01-D0D9-4D5D-8CAF-1A2DFE86A13A}" type="slidenum">
              <a:rPr lang="en-AU" smtClean="0"/>
              <a:t>2</a:t>
            </a:fld>
            <a:endParaRPr lang="en-AU"/>
          </a:p>
        </p:txBody>
      </p:sp>
    </p:spTree>
    <p:extLst>
      <p:ext uri="{BB962C8B-B14F-4D97-AF65-F5344CB8AC3E}">
        <p14:creationId xmlns:p14="http://schemas.microsoft.com/office/powerpoint/2010/main" val="3905025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2B9A-714C-67C3-DC2E-CA4680215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4F198-BA74-FC33-2D55-F366ECFA8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54C48-A799-3F60-40AC-273EBC805C56}"/>
              </a:ext>
            </a:extLst>
          </p:cNvPr>
          <p:cNvSpPr>
            <a:spLocks noGrp="1"/>
          </p:cNvSpPr>
          <p:nvPr>
            <p:ph type="body" idx="1"/>
          </p:nvPr>
        </p:nvSpPr>
        <p:spPr/>
        <p:txBody>
          <a:bodyPr/>
          <a:lstStyle/>
          <a:p>
            <a:r>
              <a:rPr lang="en-GB"/>
              <a:t>Read as above but make mention of “Monthly Reporting” and other obligations as a Local Buy Prequalified Supplier will be covered in the “New Supplier Welcome” should you be successful.</a:t>
            </a:r>
            <a:endParaRPr lang="en-AU"/>
          </a:p>
        </p:txBody>
      </p:sp>
      <p:sp>
        <p:nvSpPr>
          <p:cNvPr id="4" name="Slide Number Placeholder 3">
            <a:extLst>
              <a:ext uri="{FF2B5EF4-FFF2-40B4-BE49-F238E27FC236}">
                <a16:creationId xmlns:a16="http://schemas.microsoft.com/office/drawing/2014/main" id="{9270AC18-8C6A-3D86-3243-B3A27E31EB16}"/>
              </a:ext>
            </a:extLst>
          </p:cNvPr>
          <p:cNvSpPr>
            <a:spLocks noGrp="1"/>
          </p:cNvSpPr>
          <p:nvPr>
            <p:ph type="sldNum" sz="quarter" idx="5"/>
          </p:nvPr>
        </p:nvSpPr>
        <p:spPr/>
        <p:txBody>
          <a:bodyPr/>
          <a:lstStyle/>
          <a:p>
            <a:fld id="{262827DF-A373-43AE-A21B-9DAEEBD8D445}" type="slidenum">
              <a:rPr lang="en-AU" smtClean="0"/>
              <a:t>21</a:t>
            </a:fld>
            <a:endParaRPr lang="en-AU"/>
          </a:p>
        </p:txBody>
      </p:sp>
    </p:spTree>
    <p:extLst>
      <p:ext uri="{BB962C8B-B14F-4D97-AF65-F5344CB8AC3E}">
        <p14:creationId xmlns:p14="http://schemas.microsoft.com/office/powerpoint/2010/main" val="2223960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Visit the events calendar on the LB website.</a:t>
            </a:r>
          </a:p>
          <a:p>
            <a:endParaRPr lang="en-AU">
              <a:ea typeface="Calibri"/>
              <a:cs typeface="Calibri"/>
            </a:endParaRPr>
          </a:p>
        </p:txBody>
      </p:sp>
      <p:sp>
        <p:nvSpPr>
          <p:cNvPr id="4" name="Slide Number Placeholder 3"/>
          <p:cNvSpPr>
            <a:spLocks noGrp="1"/>
          </p:cNvSpPr>
          <p:nvPr>
            <p:ph type="sldNum" sz="quarter" idx="5"/>
          </p:nvPr>
        </p:nvSpPr>
        <p:spPr/>
        <p:txBody>
          <a:bodyPr/>
          <a:lstStyle/>
          <a:p>
            <a:fld id="{94040B27-0B8A-453B-A976-8F0CC7E4CA8E}" type="slidenum">
              <a:rPr lang="en-AU" smtClean="0"/>
              <a:t>24</a:t>
            </a:fld>
            <a:endParaRPr lang="en-AU"/>
          </a:p>
        </p:txBody>
      </p:sp>
    </p:spTree>
    <p:extLst>
      <p:ext uri="{BB962C8B-B14F-4D97-AF65-F5344CB8AC3E}">
        <p14:creationId xmlns:p14="http://schemas.microsoft.com/office/powerpoint/2010/main" val="345000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latin typeface="Open Sans"/>
                <a:ea typeface="Open Sans"/>
                <a:cs typeface="Open Sans"/>
              </a:rPr>
              <a:t>EM</a:t>
            </a:r>
          </a:p>
          <a:p>
            <a:pPr>
              <a:defRPr/>
            </a:pPr>
            <a:r>
              <a:rPr lang="en-AU">
                <a:latin typeface="Open Sans"/>
                <a:ea typeface="Open Sans"/>
                <a:cs typeface="Open Sans"/>
              </a:rPr>
              <a:t>Talk about the Thresholds set down in the Regs </a:t>
            </a:r>
            <a:endParaRPr lang="en-AU">
              <a:latin typeface="Open Sans" panose="020B0606030504020204" pitchFamily="34" charset="0"/>
              <a:ea typeface="Open Sans" panose="020B0606030504020204" pitchFamily="34" charset="0"/>
              <a:cs typeface="Open Sans" panose="020B0606030504020204" pitchFamily="34" charset="0"/>
            </a:endParaRPr>
          </a:p>
          <a:p>
            <a:r>
              <a:rPr lang="en-AU"/>
              <a:t>- officers act on behalf of councils – they must adhere to the rules and regulations outlined in the legislation</a:t>
            </a:r>
            <a:endParaRPr lang="en-AU">
              <a:ea typeface="Calibri"/>
              <a:cs typeface="Calibri"/>
            </a:endParaRPr>
          </a:p>
          <a:p>
            <a:endParaRPr lang="en-AU"/>
          </a:p>
          <a:p>
            <a:endParaRPr lang="en-AU"/>
          </a:p>
        </p:txBody>
      </p:sp>
      <p:sp>
        <p:nvSpPr>
          <p:cNvPr id="4" name="Slide Number Placeholder 3"/>
          <p:cNvSpPr>
            <a:spLocks noGrp="1"/>
          </p:cNvSpPr>
          <p:nvPr>
            <p:ph type="sldNum" sz="quarter" idx="5"/>
          </p:nvPr>
        </p:nvSpPr>
        <p:spPr/>
        <p:txBody>
          <a:bodyPr/>
          <a:lstStyle/>
          <a:p>
            <a:fld id="{262827DF-A373-43AE-A21B-9DAEEBD8D445}" type="slidenum">
              <a:rPr lang="en-AU" smtClean="0"/>
              <a:t>3</a:t>
            </a:fld>
            <a:endParaRPr lang="en-AU"/>
          </a:p>
        </p:txBody>
      </p:sp>
    </p:spTree>
    <p:extLst>
      <p:ext uri="{BB962C8B-B14F-4D97-AF65-F5344CB8AC3E}">
        <p14:creationId xmlns:p14="http://schemas.microsoft.com/office/powerpoint/2010/main" val="189680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522" indent="3205">
              <a:lnSpc>
                <a:spcPct val="130000"/>
              </a:lnSpc>
            </a:pPr>
            <a:endParaRPr lang="en-AU">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4AF9B83-1581-49D3-A10B-FB53F564A0D6}" type="slidenum">
              <a:rPr lang="en-AU" smtClean="0"/>
              <a:t>4</a:t>
            </a:fld>
            <a:endParaRPr lang="en-AU"/>
          </a:p>
        </p:txBody>
      </p:sp>
    </p:spTree>
    <p:extLst>
      <p:ext uri="{BB962C8B-B14F-4D97-AF65-F5344CB8AC3E}">
        <p14:creationId xmlns:p14="http://schemas.microsoft.com/office/powerpoint/2010/main" val="198993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Trusted by all 77 councils in QLD</a:t>
            </a:r>
            <a:endParaRPr lang="en-US">
              <a:ea typeface="Calibri"/>
              <a:cs typeface="Calibri"/>
            </a:endParaRPr>
          </a:p>
          <a:p>
            <a:r>
              <a:rPr lang="en-US">
                <a:cs typeface="Calibri"/>
              </a:rPr>
              <a:t>Other local government entities use LB</a:t>
            </a:r>
            <a:endParaRPr lang="en-US">
              <a:ea typeface="Calibri"/>
              <a:cs typeface="Calibri"/>
            </a:endParaRPr>
          </a:p>
          <a:p>
            <a:r>
              <a:rPr lang="en-US">
                <a:cs typeface="Calibri"/>
              </a:rPr>
              <a:t>State and Federal departments also use LB</a:t>
            </a:r>
            <a:endParaRPr lang="en-US">
              <a:ea typeface="Calibri"/>
              <a:cs typeface="Calibri"/>
            </a:endParaRPr>
          </a:p>
        </p:txBody>
      </p:sp>
      <p:sp>
        <p:nvSpPr>
          <p:cNvPr id="4" name="Slide Number Placeholder 3"/>
          <p:cNvSpPr>
            <a:spLocks noGrp="1"/>
          </p:cNvSpPr>
          <p:nvPr>
            <p:ph type="sldNum" sz="quarter" idx="5"/>
          </p:nvPr>
        </p:nvSpPr>
        <p:spPr/>
        <p:txBody>
          <a:bodyPr/>
          <a:lstStyle/>
          <a:p>
            <a:fld id="{B9312C01-D0D9-4D5D-8CAF-1A2DFE86A13A}" type="slidenum">
              <a:rPr lang="en-AU" smtClean="0"/>
              <a:t>5</a:t>
            </a:fld>
            <a:endParaRPr lang="en-AU"/>
          </a:p>
        </p:txBody>
      </p:sp>
    </p:spTree>
    <p:extLst>
      <p:ext uri="{BB962C8B-B14F-4D97-AF65-F5344CB8AC3E}">
        <p14:creationId xmlns:p14="http://schemas.microsoft.com/office/powerpoint/2010/main" val="209680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 </a:t>
            </a:r>
          </a:p>
          <a:p>
            <a:r>
              <a:rPr lang="en-US">
                <a:cs typeface="Calibri"/>
              </a:rPr>
              <a:t>Read through Dot points expanding upon them </a:t>
            </a:r>
          </a:p>
          <a:p>
            <a:pPr>
              <a:defRPr/>
            </a:pPr>
            <a:endParaRPr lang="en-US">
              <a:cs typeface="Calibri"/>
            </a:endParaRPr>
          </a:p>
        </p:txBody>
      </p:sp>
      <p:sp>
        <p:nvSpPr>
          <p:cNvPr id="4" name="Slide Number Placeholder 3"/>
          <p:cNvSpPr>
            <a:spLocks noGrp="1"/>
          </p:cNvSpPr>
          <p:nvPr>
            <p:ph type="sldNum" sz="quarter" idx="5"/>
          </p:nvPr>
        </p:nvSpPr>
        <p:spPr/>
        <p:txBody>
          <a:bodyPr/>
          <a:lstStyle/>
          <a:p>
            <a:fld id="{B9312C01-D0D9-4D5D-8CAF-1A2DFE86A13A}" type="slidenum">
              <a:rPr lang="en-AU" smtClean="0"/>
              <a:t>6</a:t>
            </a:fld>
            <a:endParaRPr lang="en-AU"/>
          </a:p>
        </p:txBody>
      </p:sp>
    </p:spTree>
    <p:extLst>
      <p:ext uri="{BB962C8B-B14F-4D97-AF65-F5344CB8AC3E}">
        <p14:creationId xmlns:p14="http://schemas.microsoft.com/office/powerpoint/2010/main" val="158413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cs typeface="Calibri"/>
            </a:endParaRPr>
          </a:p>
        </p:txBody>
      </p:sp>
      <p:sp>
        <p:nvSpPr>
          <p:cNvPr id="4" name="Slide Number Placeholder 3"/>
          <p:cNvSpPr>
            <a:spLocks noGrp="1"/>
          </p:cNvSpPr>
          <p:nvPr>
            <p:ph type="sldNum" sz="quarter" idx="5"/>
          </p:nvPr>
        </p:nvSpPr>
        <p:spPr/>
        <p:txBody>
          <a:bodyPr/>
          <a:lstStyle/>
          <a:p>
            <a:fld id="{56CA33C0-6D94-4A7C-ABBC-FAFE9D531E25}" type="slidenum">
              <a:rPr lang="en-AU" smtClean="0"/>
              <a:t>8</a:t>
            </a:fld>
            <a:endParaRPr lang="en-AU"/>
          </a:p>
        </p:txBody>
      </p:sp>
    </p:spTree>
    <p:extLst>
      <p:ext uri="{BB962C8B-B14F-4D97-AF65-F5344CB8AC3E}">
        <p14:creationId xmlns:p14="http://schemas.microsoft.com/office/powerpoint/2010/main" val="409013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cs typeface="Calibri"/>
            </a:endParaRPr>
          </a:p>
        </p:txBody>
      </p:sp>
      <p:sp>
        <p:nvSpPr>
          <p:cNvPr id="4" name="Slide Number Placeholder 3"/>
          <p:cNvSpPr>
            <a:spLocks noGrp="1"/>
          </p:cNvSpPr>
          <p:nvPr>
            <p:ph type="sldNum" sz="quarter" idx="5"/>
          </p:nvPr>
        </p:nvSpPr>
        <p:spPr/>
        <p:txBody>
          <a:bodyPr/>
          <a:lstStyle/>
          <a:p>
            <a:fld id="{56CA33C0-6D94-4A7C-ABBC-FAFE9D531E25}" type="slidenum">
              <a:rPr lang="en-AU" smtClean="0"/>
              <a:t>9</a:t>
            </a:fld>
            <a:endParaRPr lang="en-AU"/>
          </a:p>
        </p:txBody>
      </p:sp>
    </p:spTree>
    <p:extLst>
      <p:ext uri="{BB962C8B-B14F-4D97-AF65-F5344CB8AC3E}">
        <p14:creationId xmlns:p14="http://schemas.microsoft.com/office/powerpoint/2010/main" val="315705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a:cs typeface="Calibri"/>
            </a:endParaRPr>
          </a:p>
        </p:txBody>
      </p:sp>
      <p:sp>
        <p:nvSpPr>
          <p:cNvPr id="4" name="Slide Number Placeholder 3"/>
          <p:cNvSpPr>
            <a:spLocks noGrp="1"/>
          </p:cNvSpPr>
          <p:nvPr>
            <p:ph type="sldNum" sz="quarter" idx="5"/>
          </p:nvPr>
        </p:nvSpPr>
        <p:spPr/>
        <p:txBody>
          <a:bodyPr/>
          <a:lstStyle/>
          <a:p>
            <a:fld id="{56CA33C0-6D94-4A7C-ABBC-FAFE9D531E25}" type="slidenum">
              <a:rPr lang="en-AU" smtClean="0"/>
              <a:t>10</a:t>
            </a:fld>
            <a:endParaRPr lang="en-AU"/>
          </a:p>
        </p:txBody>
      </p:sp>
    </p:spTree>
    <p:extLst>
      <p:ext uri="{BB962C8B-B14F-4D97-AF65-F5344CB8AC3E}">
        <p14:creationId xmlns:p14="http://schemas.microsoft.com/office/powerpoint/2010/main" val="5665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localbuy.net.au/" TargetMode="External"/><Relationship Id="rId7"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localbuy.net.au/events-news-faq/event-calendar" TargetMode="External"/><Relationship Id="rId7" Type="http://schemas.openxmlformats.org/officeDocument/2006/relationships/hyperlink" Target="https://www.localbuy.net.a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9.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360providers.apetsoftware.com.au/request/open/localbuyrft" TargetMode="Externa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localbuy.net.a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E5A5F_5E575CEE.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vendorpanel.com.au/marketplace.aspx" TargetMode="Externa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9.svg"/><Relationship Id="rId7"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3.png"/><Relationship Id="rId3" Type="http://schemas.openxmlformats.org/officeDocument/2006/relationships/image" Target="../media/image63.png"/><Relationship Id="rId7" Type="http://schemas.openxmlformats.org/officeDocument/2006/relationships/image" Target="../media/image65.svg"/><Relationship Id="rId12" Type="http://schemas.openxmlformats.org/officeDocument/2006/relationships/image" Target="../media/image6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7.png"/><Relationship Id="rId5" Type="http://schemas.openxmlformats.org/officeDocument/2006/relationships/image" Target="../media/image64.svg"/><Relationship Id="rId10" Type="http://schemas.openxmlformats.org/officeDocument/2006/relationships/image" Target="../media/image66.svg"/><Relationship Id="rId4" Type="http://schemas.openxmlformats.org/officeDocument/2006/relationships/image" Target="../media/image6.png"/><Relationship Id="rId9" Type="http://schemas.openxmlformats.org/officeDocument/2006/relationships/image" Target="../media/image60.png"/><Relationship Id="rId14" Type="http://schemas.openxmlformats.org/officeDocument/2006/relationships/image" Target="../media/image69.sv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localbuy.net.au/events-news-faq/event-calendar" TargetMode="External"/><Relationship Id="rId7" Type="http://schemas.openxmlformats.org/officeDocument/2006/relationships/hyperlink" Target="https://www.localbuy.net.a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70.jpe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svg"/><Relationship Id="rId5" Type="http://schemas.openxmlformats.org/officeDocument/2006/relationships/image" Target="../media/image71.png"/><Relationship Id="rId15" Type="http://schemas.openxmlformats.org/officeDocument/2006/relationships/image" Target="../media/image80.svg"/><Relationship Id="rId10" Type="http://schemas.openxmlformats.org/officeDocument/2006/relationships/image" Target="../media/image76.png"/><Relationship Id="rId4" Type="http://schemas.openxmlformats.org/officeDocument/2006/relationships/image" Target="../media/image64.svg"/><Relationship Id="rId9" Type="http://schemas.openxmlformats.org/officeDocument/2006/relationships/image" Target="../media/image75.sv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8.sv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68482" y="8348354"/>
            <a:ext cx="12187276" cy="1959671"/>
          </a:xfrm>
          <a:custGeom>
            <a:avLst/>
            <a:gdLst/>
            <a:ahLst/>
            <a:cxnLst/>
            <a:rect l="l" t="t" r="r" b="b"/>
            <a:pathLst>
              <a:path w="12187276" h="1959671">
                <a:moveTo>
                  <a:pt x="0" y="0"/>
                </a:moveTo>
                <a:lnTo>
                  <a:pt x="12187276" y="0"/>
                </a:lnTo>
                <a:lnTo>
                  <a:pt x="12187276" y="1959671"/>
                </a:lnTo>
                <a:lnTo>
                  <a:pt x="0" y="1959671"/>
                </a:lnTo>
                <a:lnTo>
                  <a:pt x="0" y="0"/>
                </a:lnTo>
                <a:close/>
              </a:path>
            </a:pathLst>
          </a:custGeom>
          <a:blipFill>
            <a:blip r:embed="rId3"/>
            <a:stretch>
              <a:fillRect l="-9933" t="-425048"/>
            </a:stretch>
          </a:blipFill>
        </p:spPr>
        <p:txBody>
          <a:bodyPr/>
          <a:lstStyle/>
          <a:p>
            <a:endParaRPr lang="en-AU"/>
          </a:p>
        </p:txBody>
      </p:sp>
      <p:sp>
        <p:nvSpPr>
          <p:cNvPr id="3" name="Freeform 3"/>
          <p:cNvSpPr/>
          <p:nvPr/>
        </p:nvSpPr>
        <p:spPr>
          <a:xfrm>
            <a:off x="-1407289" y="3521420"/>
            <a:ext cx="7980488" cy="4379293"/>
          </a:xfrm>
          <a:custGeom>
            <a:avLst/>
            <a:gdLst/>
            <a:ahLst/>
            <a:cxnLst/>
            <a:rect l="l" t="t" r="r" b="b"/>
            <a:pathLst>
              <a:path w="7980488" h="4379293">
                <a:moveTo>
                  <a:pt x="0" y="0"/>
                </a:moveTo>
                <a:lnTo>
                  <a:pt x="7980488" y="0"/>
                </a:lnTo>
                <a:lnTo>
                  <a:pt x="7980488" y="4379293"/>
                </a:lnTo>
                <a:lnTo>
                  <a:pt x="0" y="4379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4" name="Group 4"/>
          <p:cNvGrpSpPr/>
          <p:nvPr/>
        </p:nvGrpSpPr>
        <p:grpSpPr>
          <a:xfrm>
            <a:off x="6100724" y="-78710"/>
            <a:ext cx="13576672" cy="10325629"/>
            <a:chOff x="0" y="0"/>
            <a:chExt cx="18102229" cy="13767506"/>
          </a:xfrm>
        </p:grpSpPr>
        <p:grpSp>
          <p:nvGrpSpPr>
            <p:cNvPr id="5" name="Group 5"/>
            <p:cNvGrpSpPr/>
            <p:nvPr/>
          </p:nvGrpSpPr>
          <p:grpSpPr>
            <a:xfrm>
              <a:off x="0" y="0"/>
              <a:ext cx="18102229" cy="10339828"/>
              <a:chOff x="0" y="0"/>
              <a:chExt cx="1802425" cy="1029529"/>
            </a:xfrm>
          </p:grpSpPr>
          <p:sp>
            <p:nvSpPr>
              <p:cNvPr id="6" name="Freeform 6"/>
              <p:cNvSpPr/>
              <p:nvPr/>
            </p:nvSpPr>
            <p:spPr>
              <a:xfrm>
                <a:off x="0" y="0"/>
                <a:ext cx="1802425" cy="1029529"/>
              </a:xfrm>
              <a:custGeom>
                <a:avLst/>
                <a:gdLst/>
                <a:ahLst/>
                <a:cxnLst/>
                <a:rect l="l" t="t" r="r" b="b"/>
                <a:pathLst>
                  <a:path w="1802425" h="1029529">
                    <a:moveTo>
                      <a:pt x="7619" y="0"/>
                    </a:moveTo>
                    <a:lnTo>
                      <a:pt x="1794806" y="0"/>
                    </a:lnTo>
                    <a:cubicBezTo>
                      <a:pt x="1799014" y="0"/>
                      <a:pt x="1802425" y="3411"/>
                      <a:pt x="1802425" y="7619"/>
                    </a:cubicBezTo>
                    <a:lnTo>
                      <a:pt x="1802425" y="1021910"/>
                    </a:lnTo>
                    <a:cubicBezTo>
                      <a:pt x="1802425" y="1026118"/>
                      <a:pt x="1799014" y="1029529"/>
                      <a:pt x="1794806" y="1029529"/>
                    </a:cubicBezTo>
                    <a:lnTo>
                      <a:pt x="7619" y="1029529"/>
                    </a:lnTo>
                    <a:cubicBezTo>
                      <a:pt x="3411" y="1029529"/>
                      <a:pt x="0" y="1026118"/>
                      <a:pt x="0" y="1021910"/>
                    </a:cubicBezTo>
                    <a:lnTo>
                      <a:pt x="0" y="7619"/>
                    </a:lnTo>
                    <a:cubicBezTo>
                      <a:pt x="0" y="3411"/>
                      <a:pt x="3411" y="0"/>
                      <a:pt x="7619" y="0"/>
                    </a:cubicBezTo>
                    <a:close/>
                  </a:path>
                </a:pathLst>
              </a:custGeom>
              <a:blipFill>
                <a:blip r:embed="rId6">
                  <a:alphaModFix amt="54000"/>
                </a:blip>
                <a:stretch>
                  <a:fillRect t="-8321" b="-8321"/>
                </a:stretch>
              </a:blipFill>
            </p:spPr>
            <p:txBody>
              <a:bodyPr/>
              <a:lstStyle/>
              <a:p>
                <a:endParaRPr lang="en-AU"/>
              </a:p>
            </p:txBody>
          </p:sp>
        </p:grpSp>
        <p:sp>
          <p:nvSpPr>
            <p:cNvPr id="7" name="Freeform 7"/>
            <p:cNvSpPr/>
            <p:nvPr/>
          </p:nvSpPr>
          <p:spPr>
            <a:xfrm>
              <a:off x="0" y="67024"/>
              <a:ext cx="18050886" cy="13700482"/>
            </a:xfrm>
            <a:custGeom>
              <a:avLst/>
              <a:gdLst/>
              <a:ahLst/>
              <a:cxnLst/>
              <a:rect l="l" t="t" r="r" b="b"/>
              <a:pathLst>
                <a:path w="18050886" h="13700482">
                  <a:moveTo>
                    <a:pt x="0" y="0"/>
                  </a:moveTo>
                  <a:lnTo>
                    <a:pt x="18050886" y="0"/>
                  </a:lnTo>
                  <a:lnTo>
                    <a:pt x="18050886" y="13700482"/>
                  </a:lnTo>
                  <a:lnTo>
                    <a:pt x="0" y="13700482"/>
                  </a:lnTo>
                  <a:lnTo>
                    <a:pt x="0" y="0"/>
                  </a:lnTo>
                  <a:close/>
                </a:path>
              </a:pathLst>
            </a:custGeom>
            <a:blipFill>
              <a:blip r:embed="rId7"/>
              <a:stretch>
                <a:fillRect l="-6924" r="-10240" b="-2912"/>
              </a:stretch>
            </a:blipFill>
          </p:spPr>
          <p:txBody>
            <a:bodyPr/>
            <a:lstStyle/>
            <a:p>
              <a:endParaRPr lang="en-AU"/>
            </a:p>
          </p:txBody>
        </p:sp>
      </p:grpSp>
      <p:sp>
        <p:nvSpPr>
          <p:cNvPr id="8" name="Freeform 8"/>
          <p:cNvSpPr/>
          <p:nvPr/>
        </p:nvSpPr>
        <p:spPr>
          <a:xfrm rot="2700000" flipV="1">
            <a:off x="6840757" y="-71557"/>
            <a:ext cx="1184125" cy="3347349"/>
          </a:xfrm>
          <a:custGeom>
            <a:avLst/>
            <a:gdLst/>
            <a:ahLst/>
            <a:cxnLst/>
            <a:rect l="l" t="t" r="r" b="b"/>
            <a:pathLst>
              <a:path w="1184125" h="3347349">
                <a:moveTo>
                  <a:pt x="0" y="3347349"/>
                </a:moveTo>
                <a:lnTo>
                  <a:pt x="1184125" y="3347349"/>
                </a:lnTo>
                <a:lnTo>
                  <a:pt x="1184125" y="0"/>
                </a:lnTo>
                <a:lnTo>
                  <a:pt x="0" y="0"/>
                </a:lnTo>
                <a:lnTo>
                  <a:pt x="0" y="334734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9" name="Freeform 9"/>
          <p:cNvSpPr/>
          <p:nvPr/>
        </p:nvSpPr>
        <p:spPr>
          <a:xfrm>
            <a:off x="12339068" y="8896931"/>
            <a:ext cx="4920232" cy="2699977"/>
          </a:xfrm>
          <a:custGeom>
            <a:avLst/>
            <a:gdLst/>
            <a:ahLst/>
            <a:cxnLst/>
            <a:rect l="l" t="t" r="r" b="b"/>
            <a:pathLst>
              <a:path w="4920232" h="2699977">
                <a:moveTo>
                  <a:pt x="0" y="0"/>
                </a:moveTo>
                <a:lnTo>
                  <a:pt x="4920232" y="0"/>
                </a:lnTo>
                <a:lnTo>
                  <a:pt x="4920232" y="2699977"/>
                </a:lnTo>
                <a:lnTo>
                  <a:pt x="0" y="2699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10" name="Freeform 10"/>
          <p:cNvSpPr/>
          <p:nvPr/>
        </p:nvSpPr>
        <p:spPr>
          <a:xfrm>
            <a:off x="522676" y="337539"/>
            <a:ext cx="5361179" cy="1731451"/>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12"/>
            <a:stretch>
              <a:fillRect/>
            </a:stretch>
          </a:blipFill>
        </p:spPr>
        <p:txBody>
          <a:bodyPr/>
          <a:lstStyle/>
          <a:p>
            <a:endParaRPr lang="en-AU"/>
          </a:p>
        </p:txBody>
      </p:sp>
      <p:grpSp>
        <p:nvGrpSpPr>
          <p:cNvPr id="11" name="Group 11"/>
          <p:cNvGrpSpPr/>
          <p:nvPr/>
        </p:nvGrpSpPr>
        <p:grpSpPr>
          <a:xfrm>
            <a:off x="-429523" y="6966857"/>
            <a:ext cx="11558220" cy="3320143"/>
            <a:chOff x="0" y="0"/>
            <a:chExt cx="1142779" cy="481950"/>
          </a:xfrm>
        </p:grpSpPr>
        <p:sp>
          <p:nvSpPr>
            <p:cNvPr id="12" name="Freeform 12"/>
            <p:cNvSpPr/>
            <p:nvPr/>
          </p:nvSpPr>
          <p:spPr>
            <a:xfrm>
              <a:off x="0" y="0"/>
              <a:ext cx="1142779" cy="481950"/>
            </a:xfrm>
            <a:custGeom>
              <a:avLst/>
              <a:gdLst/>
              <a:ahLst/>
              <a:cxnLst/>
              <a:rect l="l" t="t" r="r" b="b"/>
              <a:pathLst>
                <a:path w="1142779" h="481950">
                  <a:moveTo>
                    <a:pt x="28802" y="0"/>
                  </a:moveTo>
                  <a:lnTo>
                    <a:pt x="1113977" y="0"/>
                  </a:lnTo>
                  <a:cubicBezTo>
                    <a:pt x="1129884" y="0"/>
                    <a:pt x="1142779" y="12895"/>
                    <a:pt x="1142779" y="28802"/>
                  </a:cubicBezTo>
                  <a:lnTo>
                    <a:pt x="1142779" y="453148"/>
                  </a:lnTo>
                  <a:cubicBezTo>
                    <a:pt x="1142779" y="469055"/>
                    <a:pt x="1129884" y="481950"/>
                    <a:pt x="1113977" y="481950"/>
                  </a:cubicBezTo>
                  <a:lnTo>
                    <a:pt x="28802" y="481950"/>
                  </a:lnTo>
                  <a:cubicBezTo>
                    <a:pt x="21163" y="481950"/>
                    <a:pt x="13837" y="478915"/>
                    <a:pt x="8436" y="473514"/>
                  </a:cubicBezTo>
                  <a:cubicBezTo>
                    <a:pt x="3035" y="468112"/>
                    <a:pt x="0" y="460786"/>
                    <a:pt x="0" y="453148"/>
                  </a:cubicBezTo>
                  <a:lnTo>
                    <a:pt x="0" y="28802"/>
                  </a:lnTo>
                  <a:cubicBezTo>
                    <a:pt x="0" y="12895"/>
                    <a:pt x="12895" y="0"/>
                    <a:pt x="28802" y="0"/>
                  </a:cubicBezTo>
                  <a:close/>
                </a:path>
              </a:pathLst>
            </a:custGeom>
            <a:solidFill>
              <a:srgbClr val="184A64"/>
            </a:solidFill>
          </p:spPr>
          <p:txBody>
            <a:bodyPr/>
            <a:lstStyle/>
            <a:p>
              <a:endParaRPr lang="en-AU" dirty="0"/>
            </a:p>
          </p:txBody>
        </p:sp>
        <p:sp>
          <p:nvSpPr>
            <p:cNvPr id="13" name="TextBox 13"/>
            <p:cNvSpPr txBox="1"/>
            <p:nvPr/>
          </p:nvSpPr>
          <p:spPr>
            <a:xfrm>
              <a:off x="0" y="-28575"/>
              <a:ext cx="1142779" cy="510525"/>
            </a:xfrm>
            <a:prstGeom prst="rect">
              <a:avLst/>
            </a:prstGeom>
          </p:spPr>
          <p:txBody>
            <a:bodyPr lIns="33712" tIns="33712" rIns="33712" bIns="33712" rtlCol="0" anchor="ctr"/>
            <a:lstStyle/>
            <a:p>
              <a:pPr algn="ctr">
                <a:lnSpc>
                  <a:spcPts val="1156"/>
                </a:lnSpc>
              </a:pPr>
              <a:endParaRPr/>
            </a:p>
          </p:txBody>
        </p:sp>
      </p:grpSp>
      <p:sp>
        <p:nvSpPr>
          <p:cNvPr id="14" name="Freeform 14"/>
          <p:cNvSpPr/>
          <p:nvPr/>
        </p:nvSpPr>
        <p:spPr>
          <a:xfrm rot="6377792">
            <a:off x="10084844" y="6609143"/>
            <a:ext cx="2151856" cy="1960145"/>
          </a:xfrm>
          <a:custGeom>
            <a:avLst/>
            <a:gdLst/>
            <a:ahLst/>
            <a:cxnLst/>
            <a:rect l="l" t="t" r="r" b="b"/>
            <a:pathLst>
              <a:path w="2151856" h="1960145">
                <a:moveTo>
                  <a:pt x="0" y="0"/>
                </a:moveTo>
                <a:lnTo>
                  <a:pt x="2151856" y="0"/>
                </a:lnTo>
                <a:lnTo>
                  <a:pt x="2151856" y="1960145"/>
                </a:lnTo>
                <a:lnTo>
                  <a:pt x="0" y="19601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a:p>
        </p:txBody>
      </p:sp>
      <p:sp>
        <p:nvSpPr>
          <p:cNvPr id="15" name="TextBox 15"/>
          <p:cNvSpPr txBox="1"/>
          <p:nvPr/>
        </p:nvSpPr>
        <p:spPr>
          <a:xfrm>
            <a:off x="371684" y="7178119"/>
            <a:ext cx="10733469" cy="1398460"/>
          </a:xfrm>
          <a:prstGeom prst="rect">
            <a:avLst/>
          </a:prstGeom>
        </p:spPr>
        <p:txBody>
          <a:bodyPr lIns="0" tIns="0" rIns="0" bIns="0" rtlCol="0" anchor="t">
            <a:spAutoFit/>
          </a:bodyPr>
          <a:lstStyle/>
          <a:p>
            <a:pPr algn="l">
              <a:lnSpc>
                <a:spcPts val="11886"/>
              </a:lnSpc>
            </a:pPr>
            <a:r>
              <a:rPr lang="en-US" sz="6600" dirty="0">
                <a:solidFill>
                  <a:srgbClr val="FFFFFE"/>
                </a:solidFill>
                <a:latin typeface="Architects Daughter"/>
                <a:ea typeface="Architects Daughter"/>
                <a:cs typeface="Architects Daughter"/>
                <a:sym typeface="Architects Daughter"/>
              </a:rPr>
              <a:t>Local Buy Introduction</a:t>
            </a:r>
          </a:p>
        </p:txBody>
      </p:sp>
      <p:sp>
        <p:nvSpPr>
          <p:cNvPr id="16" name="TextBox 16"/>
          <p:cNvSpPr txBox="1"/>
          <p:nvPr/>
        </p:nvSpPr>
        <p:spPr>
          <a:xfrm>
            <a:off x="486847" y="8763396"/>
            <a:ext cx="12691812" cy="886268"/>
          </a:xfrm>
          <a:prstGeom prst="rect">
            <a:avLst/>
          </a:prstGeom>
        </p:spPr>
        <p:txBody>
          <a:bodyPr lIns="0" tIns="0" rIns="0" bIns="0" rtlCol="0" anchor="t">
            <a:spAutoFit/>
          </a:bodyPr>
          <a:lstStyle/>
          <a:p>
            <a:pPr algn="l">
              <a:lnSpc>
                <a:spcPts val="7669"/>
              </a:lnSpc>
            </a:pPr>
            <a:r>
              <a:rPr lang="en-US" sz="4000" b="1" dirty="0">
                <a:solidFill>
                  <a:srgbClr val="FFFFFF"/>
                </a:solidFill>
                <a:latin typeface="Open Sans Bold"/>
                <a:ea typeface="Open Sans Bold"/>
                <a:cs typeface="Open Sans Bold"/>
                <a:sym typeface="Open Sans Bold"/>
              </a:rPr>
              <a:t>August 2025</a:t>
            </a:r>
          </a:p>
        </p:txBody>
      </p:sp>
      <p:sp>
        <p:nvSpPr>
          <p:cNvPr id="17" name="TextBox 17"/>
          <p:cNvSpPr txBox="1"/>
          <p:nvPr/>
        </p:nvSpPr>
        <p:spPr>
          <a:xfrm>
            <a:off x="486847" y="2111600"/>
            <a:ext cx="5613877" cy="515526"/>
          </a:xfrm>
          <a:prstGeom prst="rect">
            <a:avLst/>
          </a:prstGeom>
        </p:spPr>
        <p:txBody>
          <a:bodyPr lIns="0" tIns="0" rIns="0" bIns="0" rtlCol="0" anchor="t">
            <a:spAutoFit/>
          </a:bodyPr>
          <a:lstStyle/>
          <a:p>
            <a:pPr>
              <a:lnSpc>
                <a:spcPts val="4351"/>
              </a:lnSpc>
              <a:spcBef>
                <a:spcPct val="0"/>
              </a:spcBef>
            </a:pPr>
            <a:r>
              <a:rPr lang="en-US" sz="2500" dirty="0">
                <a:solidFill>
                  <a:srgbClr val="F9A01B"/>
                </a:solidFill>
                <a:latin typeface="Architects Daughter"/>
                <a:ea typeface="Architects Daughter"/>
                <a:cs typeface="Architects Daughter"/>
                <a:sym typeface="Architects Daughter"/>
              </a:rPr>
              <a:t>Advancing Queensland Procurement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E38807FD-7772-5AA7-EA4B-D70857514436}"/>
              </a:ext>
            </a:extLst>
          </p:cNvPr>
          <p:cNvSpPr txBox="1"/>
          <p:nvPr/>
        </p:nvSpPr>
        <p:spPr>
          <a:xfrm>
            <a:off x="778745" y="1753013"/>
            <a:ext cx="9322517" cy="615553"/>
          </a:xfrm>
          <a:prstGeom prst="rect">
            <a:avLst/>
          </a:prstGeom>
        </p:spPr>
        <p:txBody>
          <a:bodyPr wrap="square" lIns="0" tIns="0" rIns="0" bIns="0" rtlCol="0" anchor="t">
            <a:spAutoFit/>
          </a:bodyPr>
          <a:lstStyle/>
          <a:p>
            <a:r>
              <a:rPr lang="en-US" sz="4000" b="1" dirty="0">
                <a:solidFill>
                  <a:srgbClr val="F9A01B"/>
                </a:solidFill>
                <a:latin typeface="Architects Daughter" panose="020B0604020202020204" charset="0"/>
              </a:rPr>
              <a:t>Fleet &amp; field equipment</a:t>
            </a:r>
            <a:endParaRPr lang="en-US" sz="4000" dirty="0">
              <a:solidFill>
                <a:srgbClr val="F9A01B"/>
              </a:solidFill>
              <a:latin typeface="Architects Daughter" panose="020B0604020202020204" charset="0"/>
            </a:endParaRPr>
          </a:p>
        </p:txBody>
      </p:sp>
      <p:sp>
        <p:nvSpPr>
          <p:cNvPr id="11" name="Freeform 9">
            <a:extLst>
              <a:ext uri="{FF2B5EF4-FFF2-40B4-BE49-F238E27FC236}">
                <a16:creationId xmlns:a16="http://schemas.microsoft.com/office/drawing/2014/main" id="{B27C4F73-DD0E-6E4E-B521-C9E8D72FF46D}"/>
              </a:ext>
            </a:extLst>
          </p:cNvPr>
          <p:cNvSpPr/>
          <p:nvPr/>
        </p:nvSpPr>
        <p:spPr>
          <a:xfrm>
            <a:off x="13366215" y="211488"/>
            <a:ext cx="4570448" cy="1768641"/>
          </a:xfrm>
          <a:custGeom>
            <a:avLst/>
            <a:gdLst/>
            <a:ahLst/>
            <a:cxnLst/>
            <a:rect l="l" t="t" r="r" b="b"/>
            <a:pathLst>
              <a:path w="4570448" h="1768641">
                <a:moveTo>
                  <a:pt x="0" y="0"/>
                </a:moveTo>
                <a:lnTo>
                  <a:pt x="4570447" y="0"/>
                </a:lnTo>
                <a:lnTo>
                  <a:pt x="4570447" y="1768640"/>
                </a:lnTo>
                <a:lnTo>
                  <a:pt x="0" y="1768640"/>
                </a:lnTo>
                <a:lnTo>
                  <a:pt x="0" y="0"/>
                </a:lnTo>
                <a:close/>
              </a:path>
            </a:pathLst>
          </a:custGeom>
          <a:blipFill>
            <a:blip r:embed="rId3"/>
            <a:stretch>
              <a:fillRect/>
            </a:stretch>
          </a:blipFill>
        </p:spPr>
        <p:txBody>
          <a:bodyPr/>
          <a:lstStyle/>
          <a:p>
            <a:endParaRPr lang="en-AU"/>
          </a:p>
        </p:txBody>
      </p:sp>
      <p:sp>
        <p:nvSpPr>
          <p:cNvPr id="4" name="Freeform 8">
            <a:extLst>
              <a:ext uri="{FF2B5EF4-FFF2-40B4-BE49-F238E27FC236}">
                <a16:creationId xmlns:a16="http://schemas.microsoft.com/office/drawing/2014/main" id="{C1F11B02-8F95-BEAF-7F5D-87C6FA7E6EC8}"/>
              </a:ext>
            </a:extLst>
          </p:cNvPr>
          <p:cNvSpPr/>
          <p:nvPr/>
        </p:nvSpPr>
        <p:spPr>
          <a:xfrm rot="5400000">
            <a:off x="2512470" y="-5578769"/>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6" name="TextBox 5">
            <a:extLst>
              <a:ext uri="{FF2B5EF4-FFF2-40B4-BE49-F238E27FC236}">
                <a16:creationId xmlns:a16="http://schemas.microsoft.com/office/drawing/2014/main" id="{F95FBBC1-A89F-2FF5-5862-FEE6D1376B0F}"/>
              </a:ext>
            </a:extLst>
          </p:cNvPr>
          <p:cNvSpPr txBox="1"/>
          <p:nvPr/>
        </p:nvSpPr>
        <p:spPr>
          <a:xfrm flipH="1">
            <a:off x="351337" y="434654"/>
            <a:ext cx="9562169" cy="815608"/>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4400" b="1" dirty="0">
                <a:solidFill>
                  <a:schemeClr val="bg1"/>
                </a:solidFill>
              </a:rPr>
              <a:t>Current Portfolios – 51 Arrangements</a:t>
            </a:r>
          </a:p>
        </p:txBody>
      </p:sp>
      <p:pic>
        <p:nvPicPr>
          <p:cNvPr id="7" name="Picture 6">
            <a:extLst>
              <a:ext uri="{FF2B5EF4-FFF2-40B4-BE49-F238E27FC236}">
                <a16:creationId xmlns:a16="http://schemas.microsoft.com/office/drawing/2014/main" id="{6718230D-F1EA-4C58-AFD2-9B56CD868B47}"/>
              </a:ext>
            </a:extLst>
          </p:cNvPr>
          <p:cNvPicPr>
            <a:picLocks noChangeAspect="1"/>
          </p:cNvPicPr>
          <p:nvPr/>
        </p:nvPicPr>
        <p:blipFill>
          <a:blip r:embed="rId4"/>
          <a:stretch>
            <a:fillRect/>
          </a:stretch>
        </p:blipFill>
        <p:spPr>
          <a:xfrm>
            <a:off x="11937310" y="0"/>
            <a:ext cx="12947433" cy="10287000"/>
          </a:xfrm>
          <a:prstGeom prst="rect">
            <a:avLst/>
          </a:prstGeom>
        </p:spPr>
      </p:pic>
      <p:sp>
        <p:nvSpPr>
          <p:cNvPr id="2" name="TextBox 14">
            <a:extLst>
              <a:ext uri="{FF2B5EF4-FFF2-40B4-BE49-F238E27FC236}">
                <a16:creationId xmlns:a16="http://schemas.microsoft.com/office/drawing/2014/main" id="{550375F9-15AF-89D8-0A45-2F4093AEE66F}"/>
              </a:ext>
            </a:extLst>
          </p:cNvPr>
          <p:cNvSpPr txBox="1"/>
          <p:nvPr/>
        </p:nvSpPr>
        <p:spPr>
          <a:xfrm>
            <a:off x="597149" y="2426622"/>
            <a:ext cx="10310337" cy="8476808"/>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Bulk Fuels </a:t>
            </a:r>
            <a:r>
              <a:rPr lang="en-US" sz="2600" b="1" dirty="0">
                <a:solidFill>
                  <a:srgbClr val="444344"/>
                </a:solidFill>
                <a:latin typeface="Open Sans" pitchFamily="2" charset="0"/>
                <a:ea typeface="Open Sans" pitchFamily="2" charset="0"/>
                <a:cs typeface="Open Sans" pitchFamily="2" charset="0"/>
              </a:rPr>
              <a:t>LB321</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Bulk Fuel &amp; Oil Storage Tanks &amp; Dispensing Equipment </a:t>
            </a:r>
            <a:r>
              <a:rPr lang="en-US" sz="2600" b="1" dirty="0">
                <a:solidFill>
                  <a:srgbClr val="444344"/>
                </a:solidFill>
                <a:latin typeface="Open Sans" pitchFamily="2" charset="0"/>
                <a:ea typeface="Open Sans" pitchFamily="2" charset="0"/>
                <a:cs typeface="Open Sans" pitchFamily="2" charset="0"/>
              </a:rPr>
              <a:t>LB324</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Fleet Charge Cards </a:t>
            </a:r>
            <a:r>
              <a:rPr lang="en-US" sz="2600" b="1" dirty="0">
                <a:solidFill>
                  <a:srgbClr val="444344"/>
                </a:solidFill>
                <a:latin typeface="Open Sans" pitchFamily="2" charset="0"/>
                <a:ea typeface="Open Sans" pitchFamily="2" charset="0"/>
                <a:cs typeface="Open Sans" pitchFamily="2" charset="0"/>
              </a:rPr>
              <a:t>LB322</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Fleet Management Services </a:t>
            </a:r>
            <a:r>
              <a:rPr lang="en-US" sz="2600" b="1" dirty="0">
                <a:solidFill>
                  <a:srgbClr val="444344"/>
                </a:solidFill>
                <a:latin typeface="Open Sans" pitchFamily="2" charset="0"/>
                <a:ea typeface="Open Sans" pitchFamily="2" charset="0"/>
                <a:cs typeface="Open Sans" pitchFamily="2" charset="0"/>
              </a:rPr>
              <a:t>LB281</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Heavy and Light Plant Machinery </a:t>
            </a:r>
            <a:r>
              <a:rPr lang="en-US" sz="2600" b="1" dirty="0">
                <a:solidFill>
                  <a:srgbClr val="444344"/>
                </a:solidFill>
                <a:latin typeface="Open Sans" pitchFamily="2" charset="0"/>
                <a:ea typeface="Open Sans" pitchFamily="2" charset="0"/>
                <a:cs typeface="Open Sans" pitchFamily="2" charset="0"/>
              </a:rPr>
              <a:t>LB345</a:t>
            </a: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Motor Vehicles and e-Mobility Vehicles </a:t>
            </a:r>
            <a:r>
              <a:rPr lang="en-US" sz="2600" b="1" dirty="0">
                <a:solidFill>
                  <a:srgbClr val="444344"/>
                </a:solidFill>
                <a:latin typeface="Open Sans" pitchFamily="2" charset="0"/>
                <a:ea typeface="Open Sans" pitchFamily="2" charset="0"/>
                <a:cs typeface="Open Sans" pitchFamily="2" charset="0"/>
              </a:rPr>
              <a:t>LB320</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Oils &amp; Lubricants + AdBlue </a:t>
            </a:r>
            <a:r>
              <a:rPr lang="en-US" sz="2600" b="1" dirty="0">
                <a:solidFill>
                  <a:srgbClr val="444344"/>
                </a:solidFill>
                <a:latin typeface="Open Sans" pitchFamily="2" charset="0"/>
                <a:ea typeface="Open Sans" pitchFamily="2" charset="0"/>
                <a:cs typeface="Open Sans" pitchFamily="2" charset="0"/>
              </a:rPr>
              <a:t>LB323</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Plant &amp; Equipment Dry Hire </a:t>
            </a:r>
            <a:r>
              <a:rPr lang="en-US" sz="2600" b="1" dirty="0">
                <a:solidFill>
                  <a:srgbClr val="444344"/>
                </a:solidFill>
                <a:latin typeface="Open Sans" pitchFamily="2" charset="0"/>
                <a:ea typeface="Open Sans" pitchFamily="2" charset="0"/>
                <a:cs typeface="Open Sans" pitchFamily="2" charset="0"/>
              </a:rPr>
              <a:t>LB301</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Spare Parts &amp; Associated Services </a:t>
            </a:r>
            <a:r>
              <a:rPr lang="en-US" sz="2600" b="1" dirty="0">
                <a:solidFill>
                  <a:srgbClr val="444344"/>
                </a:solidFill>
                <a:latin typeface="Open Sans" pitchFamily="2" charset="0"/>
                <a:ea typeface="Open Sans" pitchFamily="2" charset="0"/>
                <a:cs typeface="Open Sans" pitchFamily="2" charset="0"/>
              </a:rPr>
              <a:t>LB318</a:t>
            </a:r>
            <a:endParaRPr lang="en-AU" sz="2600"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Trailers, Tankers &amp; Truck Bodies </a:t>
            </a:r>
            <a:r>
              <a:rPr lang="en-US" sz="2600" b="1" dirty="0">
                <a:solidFill>
                  <a:srgbClr val="444344"/>
                </a:solidFill>
                <a:latin typeface="Open Sans" pitchFamily="2" charset="0"/>
                <a:ea typeface="Open Sans" pitchFamily="2" charset="0"/>
                <a:cs typeface="Open Sans" pitchFamily="2" charset="0"/>
              </a:rPr>
              <a:t>LB286</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Trucks, Buses, </a:t>
            </a:r>
            <a:r>
              <a:rPr lang="en-US" sz="2600" dirty="0" err="1">
                <a:solidFill>
                  <a:srgbClr val="444344"/>
                </a:solidFill>
                <a:latin typeface="Open Sans" pitchFamily="2" charset="0"/>
                <a:ea typeface="Open Sans" pitchFamily="2" charset="0"/>
                <a:cs typeface="Open Sans" pitchFamily="2" charset="0"/>
              </a:rPr>
              <a:t>Specialised</a:t>
            </a:r>
            <a:r>
              <a:rPr lang="en-US" sz="2600" dirty="0">
                <a:solidFill>
                  <a:srgbClr val="444344"/>
                </a:solidFill>
                <a:latin typeface="Open Sans" pitchFamily="2" charset="0"/>
                <a:ea typeface="Open Sans" pitchFamily="2" charset="0"/>
                <a:cs typeface="Open Sans" pitchFamily="2" charset="0"/>
              </a:rPr>
              <a:t> Trucks, Bodies &amp; Trailers </a:t>
            </a:r>
            <a:r>
              <a:rPr lang="en-US" sz="2600" b="1" dirty="0">
                <a:solidFill>
                  <a:srgbClr val="444344"/>
                </a:solidFill>
                <a:latin typeface="Open Sans" pitchFamily="2" charset="0"/>
                <a:ea typeface="Open Sans" pitchFamily="2" charset="0"/>
                <a:cs typeface="Open Sans" pitchFamily="2" charset="0"/>
              </a:rPr>
              <a:t>NPN1.23</a:t>
            </a:r>
          </a:p>
          <a:p>
            <a:pPr marL="457200" indent="-457200">
              <a:lnSpc>
                <a:spcPct val="150000"/>
              </a:lnSpc>
              <a:buClr>
                <a:srgbClr val="F9A01B"/>
              </a:buClr>
              <a:buSzPct val="180000"/>
              <a:buFont typeface="Wingdings" panose="05000000000000000000" pitchFamily="2" charset="2"/>
              <a:buChar char="ü"/>
              <a:tabLst>
                <a:tab pos="457200" algn="l"/>
              </a:tabLst>
            </a:pPr>
            <a:r>
              <a:rPr lang="en-US" sz="2600" dirty="0">
                <a:solidFill>
                  <a:srgbClr val="444344"/>
                </a:solidFill>
                <a:latin typeface="Open Sans" pitchFamily="2" charset="0"/>
                <a:ea typeface="Open Sans" pitchFamily="2" charset="0"/>
                <a:cs typeface="Open Sans" pitchFamily="2" charset="0"/>
              </a:rPr>
              <a:t>Tyres, Wheels and Associated Services </a:t>
            </a:r>
            <a:r>
              <a:rPr lang="en-US" sz="2600" b="1" dirty="0">
                <a:solidFill>
                  <a:srgbClr val="444344"/>
                </a:solidFill>
                <a:latin typeface="Open Sans" pitchFamily="2" charset="0"/>
                <a:ea typeface="Open Sans" pitchFamily="2" charset="0"/>
                <a:cs typeface="Open Sans" pitchFamily="2" charset="0"/>
              </a:rPr>
              <a:t>LB317</a:t>
            </a:r>
            <a:endParaRPr lang="en-AU" sz="2600" b="1" dirty="0">
              <a:solidFill>
                <a:srgbClr val="444344"/>
              </a:solidFill>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endParaRPr lang="en-AU" sz="2600" b="1" dirty="0">
              <a:solidFill>
                <a:srgbClr val="444344"/>
              </a:solidFill>
              <a:latin typeface="Open Sans" pitchFamily="2" charset="0"/>
              <a:ea typeface="Open Sans" pitchFamily="2" charset="0"/>
              <a:cs typeface="Open Sans" pitchFamily="2" charset="0"/>
            </a:endParaRPr>
          </a:p>
          <a:p>
            <a:pPr>
              <a:lnSpc>
                <a:spcPct val="150000"/>
              </a:lnSpc>
              <a:spcAft>
                <a:spcPts val="800"/>
              </a:spcAft>
            </a:pPr>
            <a:r>
              <a:rPr lang="en-US" sz="2600" kern="1200" dirty="0">
                <a:solidFill>
                  <a:srgbClr val="444344"/>
                </a:solidFill>
                <a:effectLst/>
                <a:latin typeface="Open Sans" pitchFamily="2" charset="0"/>
                <a:ea typeface="Open Sans" pitchFamily="2" charset="0"/>
                <a:cs typeface="Open Sans" pitchFamily="2" charset="0"/>
              </a:rPr>
              <a:t> </a:t>
            </a:r>
            <a:endParaRPr lang="en-AU" sz="2600" kern="100" dirty="0">
              <a:solidFill>
                <a:srgbClr val="444344"/>
              </a:solidFill>
              <a:effectLst/>
              <a:latin typeface="Open Sans" pitchFamily="2" charset="0"/>
              <a:ea typeface="Open Sans" pitchFamily="2" charset="0"/>
              <a:cs typeface="Open Sans" pitchFamily="2" charset="0"/>
            </a:endParaRPr>
          </a:p>
        </p:txBody>
      </p:sp>
      <p:pic>
        <p:nvPicPr>
          <p:cNvPr id="8" name="Picture 7">
            <a:extLst>
              <a:ext uri="{FF2B5EF4-FFF2-40B4-BE49-F238E27FC236}">
                <a16:creationId xmlns:a16="http://schemas.microsoft.com/office/drawing/2014/main" id="{54205F10-533E-C086-4512-EDFD5859B47E}"/>
              </a:ext>
            </a:extLst>
          </p:cNvPr>
          <p:cNvPicPr>
            <a:picLocks noChangeAspect="1"/>
          </p:cNvPicPr>
          <p:nvPr/>
        </p:nvPicPr>
        <p:blipFill>
          <a:blip r:embed="rId5"/>
          <a:stretch>
            <a:fillRect/>
          </a:stretch>
        </p:blipFill>
        <p:spPr>
          <a:xfrm>
            <a:off x="15361977" y="9167142"/>
            <a:ext cx="2328874" cy="755970"/>
          </a:xfrm>
          <a:prstGeom prst="rect">
            <a:avLst/>
          </a:prstGeom>
        </p:spPr>
      </p:pic>
    </p:spTree>
    <p:extLst>
      <p:ext uri="{BB962C8B-B14F-4D97-AF65-F5344CB8AC3E}">
        <p14:creationId xmlns:p14="http://schemas.microsoft.com/office/powerpoint/2010/main" val="2780335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F27AF874-15D6-5694-9FE6-2BE6972807EC}"/>
              </a:ext>
            </a:extLst>
          </p:cNvPr>
          <p:cNvSpPr txBox="1"/>
          <p:nvPr/>
        </p:nvSpPr>
        <p:spPr>
          <a:xfrm>
            <a:off x="726621" y="3428957"/>
            <a:ext cx="9803727" cy="6076151"/>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Asset Management Services </a:t>
            </a:r>
            <a:r>
              <a:rPr lang="en-US" sz="2600" b="1" kern="1200" dirty="0">
                <a:solidFill>
                  <a:srgbClr val="444344"/>
                </a:solidFill>
                <a:effectLst/>
                <a:latin typeface="Open Sans" pitchFamily="2" charset="0"/>
                <a:ea typeface="Open Sans" pitchFamily="2" charset="0"/>
                <a:cs typeface="Open Sans" pitchFamily="2" charset="0"/>
              </a:rPr>
              <a:t>LB280</a:t>
            </a:r>
            <a:endParaRPr lang="en-AU" sz="2600" b="1" dirty="0">
              <a:solidFill>
                <a:srgbClr val="444344"/>
              </a:solidFill>
              <a:effectLst/>
              <a:latin typeface="Open Sans" pitchFamily="2" charset="0"/>
              <a:ea typeface="Open Sans" pitchFamily="2" charset="0"/>
              <a:cs typeface="Open Sans" pitchFamily="2" charset="0"/>
            </a:endParaRPr>
          </a:p>
          <a:p>
            <a:pPr marL="342900" indent="-342900">
              <a:lnSpc>
                <a:spcPct val="150000"/>
              </a:lnSpc>
              <a:buClr>
                <a:srgbClr val="F9A01B"/>
              </a:buClr>
              <a:buSzPct val="180000"/>
              <a:buFont typeface="Wingdings" panose="05000000000000000000" pitchFamily="2" charset="2"/>
              <a:buChar char=""/>
              <a:tabLst>
                <a:tab pos="457200" algn="l"/>
              </a:tabLst>
            </a:pPr>
            <a:r>
              <a:rPr lang="en-US" sz="2600" dirty="0">
                <a:solidFill>
                  <a:srgbClr val="444344"/>
                </a:solidFill>
                <a:latin typeface="Open Sans" pitchFamily="2" charset="0"/>
                <a:ea typeface="Open Sans" pitchFamily="2" charset="0"/>
                <a:cs typeface="Open Sans" pitchFamily="2" charset="0"/>
              </a:rPr>
              <a:t>Building &amp; Construction – Commercial Construction &amp; Fit Out (</a:t>
            </a:r>
            <a:r>
              <a:rPr lang="en-US" sz="2600" dirty="0" err="1">
                <a:solidFill>
                  <a:srgbClr val="444344"/>
                </a:solidFill>
                <a:latin typeface="Open Sans" pitchFamily="2" charset="0"/>
                <a:ea typeface="Open Sans" pitchFamily="2" charset="0"/>
                <a:cs typeface="Open Sans" pitchFamily="2" charset="0"/>
              </a:rPr>
              <a:t>inc</a:t>
            </a:r>
            <a:r>
              <a:rPr lang="en-US" sz="2600" dirty="0">
                <a:solidFill>
                  <a:srgbClr val="444344"/>
                </a:solidFill>
                <a:latin typeface="Open Sans" pitchFamily="2" charset="0"/>
                <a:ea typeface="Open Sans" pitchFamily="2" charset="0"/>
                <a:cs typeface="Open Sans" pitchFamily="2" charset="0"/>
              </a:rPr>
              <a:t>: Asbestos and Demolition) </a:t>
            </a:r>
            <a:r>
              <a:rPr lang="en-US" sz="2600" b="1" dirty="0">
                <a:solidFill>
                  <a:srgbClr val="444344"/>
                </a:solidFill>
                <a:latin typeface="Open Sans" pitchFamily="2" charset="0"/>
                <a:ea typeface="Open Sans" pitchFamily="2" charset="0"/>
                <a:cs typeface="Open Sans" pitchFamily="2" charset="0"/>
              </a:rPr>
              <a:t>LB329</a:t>
            </a:r>
            <a:endParaRPr lang="en-AU" sz="2600" b="1" dirty="0">
              <a:solidFill>
                <a:srgbClr val="444344"/>
              </a:solidFill>
              <a:latin typeface="Open Sans" pitchFamily="2" charset="0"/>
              <a:ea typeface="Open Sans" pitchFamily="2" charset="0"/>
              <a:cs typeface="Open Sans" pitchFamily="2" charset="0"/>
            </a:endParaRPr>
          </a:p>
          <a:p>
            <a:pPr marL="342900" indent="-342900">
              <a:lnSpc>
                <a:spcPct val="150000"/>
              </a:lnSpc>
              <a:buClr>
                <a:srgbClr val="F9A01B"/>
              </a:buClr>
              <a:buSzPct val="180000"/>
              <a:buFont typeface="Wingdings" panose="05000000000000000000" pitchFamily="2" charset="2"/>
              <a:buChar char=""/>
              <a:tabLst>
                <a:tab pos="457200" algn="l"/>
              </a:tabLst>
            </a:pPr>
            <a:r>
              <a:rPr lang="en-US" sz="2600" dirty="0">
                <a:solidFill>
                  <a:srgbClr val="444344"/>
                </a:solidFill>
                <a:latin typeface="Open Sans" pitchFamily="2" charset="0"/>
                <a:ea typeface="Open Sans" pitchFamily="2" charset="0"/>
                <a:cs typeface="Open Sans" pitchFamily="2" charset="0"/>
              </a:rPr>
              <a:t>Building </a:t>
            </a:r>
            <a:r>
              <a:rPr lang="en-US" sz="2600" kern="1200" dirty="0">
                <a:solidFill>
                  <a:srgbClr val="444344"/>
                </a:solidFill>
                <a:effectLst/>
                <a:latin typeface="Open Sans" pitchFamily="2" charset="0"/>
                <a:ea typeface="Open Sans" pitchFamily="2" charset="0"/>
                <a:cs typeface="Open Sans" pitchFamily="2" charset="0"/>
              </a:rPr>
              <a:t>&amp; Construction – Residential </a:t>
            </a:r>
            <a:r>
              <a:rPr lang="en-US" sz="2600" b="1" kern="1200" dirty="0">
                <a:solidFill>
                  <a:srgbClr val="444344"/>
                </a:solidFill>
                <a:effectLst/>
                <a:latin typeface="Open Sans" pitchFamily="2" charset="0"/>
                <a:ea typeface="Open Sans" pitchFamily="2" charset="0"/>
                <a:cs typeface="Open Sans" pitchFamily="2" charset="0"/>
              </a:rPr>
              <a:t>LB331</a:t>
            </a:r>
            <a:endParaRPr lang="en-US" sz="2600" b="1" dirty="0">
              <a:solidFill>
                <a:srgbClr val="444344"/>
              </a:solidFill>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Chemical Supply </a:t>
            </a:r>
            <a:r>
              <a:rPr lang="en-US" sz="2600" b="1" kern="1200" dirty="0">
                <a:solidFill>
                  <a:srgbClr val="444344"/>
                </a:solidFill>
                <a:effectLst/>
                <a:latin typeface="Open Sans" pitchFamily="2" charset="0"/>
                <a:ea typeface="Open Sans" pitchFamily="2" charset="0"/>
                <a:cs typeface="Open Sans" pitchFamily="2" charset="0"/>
              </a:rPr>
              <a:t>LB337</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Mobile Garbage Bins (MGBs), Industrial Container &amp; Bins, Static Compactors, Associated Products &amp; Services </a:t>
            </a:r>
            <a:r>
              <a:rPr lang="en-US" sz="2600" b="1" kern="1200" dirty="0">
                <a:solidFill>
                  <a:srgbClr val="444344"/>
                </a:solidFill>
                <a:effectLst/>
                <a:latin typeface="Open Sans" pitchFamily="2" charset="0"/>
                <a:ea typeface="Open Sans" pitchFamily="2" charset="0"/>
                <a:cs typeface="Open Sans" pitchFamily="2" charset="0"/>
              </a:rPr>
              <a:t>NPN1.11-4</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Planning, Surveying, Design &amp; Architectural Services </a:t>
            </a:r>
            <a:r>
              <a:rPr lang="en-US" sz="2600" b="1" kern="1200" dirty="0">
                <a:solidFill>
                  <a:srgbClr val="444344"/>
                </a:solidFill>
                <a:effectLst/>
                <a:latin typeface="Open Sans" pitchFamily="2" charset="0"/>
                <a:ea typeface="Open Sans" pitchFamily="2" charset="0"/>
                <a:cs typeface="Open Sans" pitchFamily="2" charset="0"/>
              </a:rPr>
              <a:t>LB335</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Project Management Services (Civil Infrastructure) </a:t>
            </a:r>
            <a:r>
              <a:rPr lang="en-US" sz="2600" b="1" kern="1200" dirty="0">
                <a:solidFill>
                  <a:srgbClr val="444344"/>
                </a:solidFill>
                <a:effectLst/>
                <a:latin typeface="Open Sans" pitchFamily="2" charset="0"/>
                <a:ea typeface="Open Sans" pitchFamily="2" charset="0"/>
                <a:cs typeface="Open Sans" pitchFamily="2" charset="0"/>
              </a:rPr>
              <a:t>LB279</a:t>
            </a:r>
            <a:endParaRPr lang="en-AU" sz="2600" b="1" dirty="0">
              <a:solidFill>
                <a:srgbClr val="444344"/>
              </a:solidFill>
              <a:effectLst/>
              <a:latin typeface="Open Sans" pitchFamily="2" charset="0"/>
              <a:ea typeface="Open Sans" pitchFamily="2" charset="0"/>
              <a:cs typeface="Open Sans" pitchFamily="2" charset="0"/>
            </a:endParaRPr>
          </a:p>
        </p:txBody>
      </p:sp>
      <p:sp>
        <p:nvSpPr>
          <p:cNvPr id="6" name="TextBox 3">
            <a:extLst>
              <a:ext uri="{FF2B5EF4-FFF2-40B4-BE49-F238E27FC236}">
                <a16:creationId xmlns:a16="http://schemas.microsoft.com/office/drawing/2014/main" id="{6E654234-F236-F37A-372F-417D7976263A}"/>
              </a:ext>
            </a:extLst>
          </p:cNvPr>
          <p:cNvSpPr txBox="1"/>
          <p:nvPr/>
        </p:nvSpPr>
        <p:spPr>
          <a:xfrm>
            <a:off x="726621" y="1619395"/>
            <a:ext cx="11145831" cy="1231106"/>
          </a:xfrm>
          <a:prstGeom prst="rect">
            <a:avLst/>
          </a:prstGeom>
        </p:spPr>
        <p:txBody>
          <a:bodyPr wrap="square" lIns="0" tIns="0" rIns="0" bIns="0" rtlCol="0" anchor="t">
            <a:spAutoFit/>
          </a:bodyPr>
          <a:lstStyle/>
          <a:p>
            <a:r>
              <a:rPr lang="en-US" sz="4000" b="1" dirty="0">
                <a:solidFill>
                  <a:srgbClr val="F9A01B"/>
                </a:solidFill>
                <a:latin typeface="Architects Daughter" panose="020B0604020202020204" charset="0"/>
                <a:ea typeface="+mn-lt"/>
                <a:cs typeface="+mn-lt"/>
              </a:rPr>
              <a:t>Civil infrastructure, works &amp; asset management</a:t>
            </a:r>
            <a:endParaRPr lang="en-US" sz="4000" dirty="0">
              <a:solidFill>
                <a:srgbClr val="F9A01B"/>
              </a:solidFill>
              <a:latin typeface="Architects Daughter" panose="020B0604020202020204" charset="0"/>
              <a:ea typeface="+mn-lt"/>
              <a:cs typeface="+mn-lt"/>
            </a:endParaRPr>
          </a:p>
        </p:txBody>
      </p:sp>
      <p:sp>
        <p:nvSpPr>
          <p:cNvPr id="7" name="Freeform 9">
            <a:extLst>
              <a:ext uri="{FF2B5EF4-FFF2-40B4-BE49-F238E27FC236}">
                <a16:creationId xmlns:a16="http://schemas.microsoft.com/office/drawing/2014/main" id="{CDD67ADF-77CA-5C9A-0B80-B7FC8AFE10D3}"/>
              </a:ext>
            </a:extLst>
          </p:cNvPr>
          <p:cNvSpPr/>
          <p:nvPr/>
        </p:nvSpPr>
        <p:spPr>
          <a:xfrm>
            <a:off x="12893701" y="8174627"/>
            <a:ext cx="4570448" cy="1768641"/>
          </a:xfrm>
          <a:custGeom>
            <a:avLst/>
            <a:gdLst/>
            <a:ahLst/>
            <a:cxnLst/>
            <a:rect l="l" t="t" r="r" b="b"/>
            <a:pathLst>
              <a:path w="4570448" h="1768641">
                <a:moveTo>
                  <a:pt x="0" y="0"/>
                </a:moveTo>
                <a:lnTo>
                  <a:pt x="4570447" y="0"/>
                </a:lnTo>
                <a:lnTo>
                  <a:pt x="4570447" y="1768640"/>
                </a:lnTo>
                <a:lnTo>
                  <a:pt x="0" y="1768640"/>
                </a:lnTo>
                <a:lnTo>
                  <a:pt x="0" y="0"/>
                </a:lnTo>
                <a:close/>
              </a:path>
            </a:pathLst>
          </a:custGeom>
          <a:blipFill>
            <a:blip r:embed="rId3"/>
            <a:stretch>
              <a:fillRect/>
            </a:stretch>
          </a:blipFill>
        </p:spPr>
        <p:txBody>
          <a:bodyPr/>
          <a:lstStyle/>
          <a:p>
            <a:endParaRPr lang="en-AU"/>
          </a:p>
        </p:txBody>
      </p:sp>
      <p:sp>
        <p:nvSpPr>
          <p:cNvPr id="11" name="Freeform 8">
            <a:extLst>
              <a:ext uri="{FF2B5EF4-FFF2-40B4-BE49-F238E27FC236}">
                <a16:creationId xmlns:a16="http://schemas.microsoft.com/office/drawing/2014/main" id="{17FEF33D-1470-F083-B470-E338DE19E854}"/>
              </a:ext>
            </a:extLst>
          </p:cNvPr>
          <p:cNvSpPr/>
          <p:nvPr/>
        </p:nvSpPr>
        <p:spPr>
          <a:xfrm rot="5400000">
            <a:off x="2512470" y="-5578769"/>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12" name="TextBox 11">
            <a:extLst>
              <a:ext uri="{FF2B5EF4-FFF2-40B4-BE49-F238E27FC236}">
                <a16:creationId xmlns:a16="http://schemas.microsoft.com/office/drawing/2014/main" id="{826367D8-8E4A-2BD6-44BE-B5092388D09C}"/>
              </a:ext>
            </a:extLst>
          </p:cNvPr>
          <p:cNvSpPr txBox="1"/>
          <p:nvPr/>
        </p:nvSpPr>
        <p:spPr>
          <a:xfrm flipH="1">
            <a:off x="351337" y="434654"/>
            <a:ext cx="9562169" cy="815608"/>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4400" b="1" dirty="0">
                <a:solidFill>
                  <a:schemeClr val="bg1"/>
                </a:solidFill>
              </a:rPr>
              <a:t>Current Portfolios – 51 Arrangements</a:t>
            </a:r>
          </a:p>
        </p:txBody>
      </p:sp>
      <p:pic>
        <p:nvPicPr>
          <p:cNvPr id="13" name="Picture 12" descr="A group of silos with a painting of sheep and clouds&#10;&#10;Description automatically generated">
            <a:extLst>
              <a:ext uri="{FF2B5EF4-FFF2-40B4-BE49-F238E27FC236}">
                <a16:creationId xmlns:a16="http://schemas.microsoft.com/office/drawing/2014/main" id="{DA1B6215-35F6-A87C-44ED-EAC29E75E63C}"/>
              </a:ext>
            </a:extLst>
          </p:cNvPr>
          <p:cNvPicPr>
            <a:picLocks noChangeAspect="1"/>
          </p:cNvPicPr>
          <p:nvPr/>
        </p:nvPicPr>
        <p:blipFill rotWithShape="1">
          <a:blip r:embed="rId4">
            <a:extLst>
              <a:ext uri="{28A0092B-C50C-407E-A947-70E740481C1C}">
                <a14:useLocalDpi xmlns:a14="http://schemas.microsoft.com/office/drawing/2010/main" val="0"/>
              </a:ext>
            </a:extLst>
          </a:blip>
          <a:srcRect l="1357" r="58072"/>
          <a:stretch/>
        </p:blipFill>
        <p:spPr>
          <a:xfrm>
            <a:off x="10972504" y="1286"/>
            <a:ext cx="7418717" cy="10285714"/>
          </a:xfrm>
          <a:prstGeom prst="rect">
            <a:avLst/>
          </a:prstGeom>
        </p:spPr>
      </p:pic>
      <p:sp>
        <p:nvSpPr>
          <p:cNvPr id="14" name="Freeform 6">
            <a:extLst>
              <a:ext uri="{FF2B5EF4-FFF2-40B4-BE49-F238E27FC236}">
                <a16:creationId xmlns:a16="http://schemas.microsoft.com/office/drawing/2014/main" id="{6C778BE4-BAF4-8BFD-10FB-7D7B8458C26A}"/>
              </a:ext>
            </a:extLst>
          </p:cNvPr>
          <p:cNvSpPr>
            <a:spLocks noChangeAspect="1"/>
          </p:cNvSpPr>
          <p:nvPr/>
        </p:nvSpPr>
        <p:spPr>
          <a:xfrm>
            <a:off x="11583384" y="407944"/>
            <a:ext cx="2328710" cy="751338"/>
          </a:xfrm>
          <a:custGeom>
            <a:avLst/>
            <a:gdLst/>
            <a:ahLst/>
            <a:cxnLst/>
            <a:rect l="l" t="t" r="r" b="b"/>
            <a:pathLst>
              <a:path w="5659734" h="1826065">
                <a:moveTo>
                  <a:pt x="0" y="0"/>
                </a:moveTo>
                <a:lnTo>
                  <a:pt x="5659733" y="0"/>
                </a:lnTo>
                <a:lnTo>
                  <a:pt x="5659733" y="1826065"/>
                </a:lnTo>
                <a:lnTo>
                  <a:pt x="0" y="1826065"/>
                </a:lnTo>
                <a:lnTo>
                  <a:pt x="0" y="0"/>
                </a:lnTo>
                <a:close/>
              </a:path>
            </a:pathLst>
          </a:custGeom>
          <a:blipFill>
            <a:blip r:embed="rId5"/>
            <a:stretch>
              <a:fillRect/>
            </a:stretch>
          </a:blipFill>
        </p:spPr>
        <p:txBody>
          <a:bodyPr/>
          <a:lstStyle/>
          <a:p>
            <a:endParaRPr lang="en-AU"/>
          </a:p>
        </p:txBody>
      </p:sp>
    </p:spTree>
    <p:extLst>
      <p:ext uri="{BB962C8B-B14F-4D97-AF65-F5344CB8AC3E}">
        <p14:creationId xmlns:p14="http://schemas.microsoft.com/office/powerpoint/2010/main" val="20017214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E1741-25E3-DE27-0CDD-3029629E59F8}"/>
            </a:ext>
          </a:extLst>
        </p:cNvPr>
        <p:cNvGrpSpPr/>
        <p:nvPr/>
      </p:nvGrpSpPr>
      <p:grpSpPr>
        <a:xfrm>
          <a:off x="0" y="0"/>
          <a:ext cx="0" cy="0"/>
          <a:chOff x="0" y="0"/>
          <a:chExt cx="0" cy="0"/>
        </a:xfrm>
      </p:grpSpPr>
      <p:sp>
        <p:nvSpPr>
          <p:cNvPr id="5" name="TextBox 3">
            <a:extLst>
              <a:ext uri="{FF2B5EF4-FFF2-40B4-BE49-F238E27FC236}">
                <a16:creationId xmlns:a16="http://schemas.microsoft.com/office/drawing/2014/main" id="{E8DD0BDD-70F1-1E3B-FA04-E21B2628F9BB}"/>
              </a:ext>
            </a:extLst>
          </p:cNvPr>
          <p:cNvSpPr txBox="1"/>
          <p:nvPr/>
        </p:nvSpPr>
        <p:spPr>
          <a:xfrm>
            <a:off x="994465" y="1659058"/>
            <a:ext cx="9322517" cy="615553"/>
          </a:xfrm>
          <a:prstGeom prst="rect">
            <a:avLst/>
          </a:prstGeom>
        </p:spPr>
        <p:txBody>
          <a:bodyPr wrap="square" lIns="0" tIns="0" rIns="0" bIns="0" rtlCol="0" anchor="t">
            <a:spAutoFit/>
          </a:bodyPr>
          <a:lstStyle/>
          <a:p>
            <a:r>
              <a:rPr lang="en-AU" sz="4000" b="1">
                <a:solidFill>
                  <a:srgbClr val="F9A01B"/>
                </a:solidFill>
                <a:latin typeface="Architects Daughter" panose="020B0604020202020204" charset="0"/>
                <a:ea typeface="+mn-lt"/>
                <a:cs typeface="+mn-lt"/>
              </a:rPr>
              <a:t>Engineering &amp; environmental</a:t>
            </a:r>
            <a:endParaRPr lang="en-US" sz="4000">
              <a:solidFill>
                <a:srgbClr val="F9A01B"/>
              </a:solidFill>
              <a:latin typeface="Architects Daughter" panose="020B0604020202020204" charset="0"/>
              <a:ea typeface="+mn-lt"/>
              <a:cs typeface="+mn-lt"/>
            </a:endParaRPr>
          </a:p>
        </p:txBody>
      </p:sp>
      <p:sp>
        <p:nvSpPr>
          <p:cNvPr id="2" name="TextBox 11">
            <a:extLst>
              <a:ext uri="{FF2B5EF4-FFF2-40B4-BE49-F238E27FC236}">
                <a16:creationId xmlns:a16="http://schemas.microsoft.com/office/drawing/2014/main" id="{8A8C4693-B5AF-2060-7B80-601E5664D80F}"/>
              </a:ext>
            </a:extLst>
          </p:cNvPr>
          <p:cNvSpPr txBox="1"/>
          <p:nvPr/>
        </p:nvSpPr>
        <p:spPr>
          <a:xfrm>
            <a:off x="719043" y="2572177"/>
            <a:ext cx="9014892" cy="4275658"/>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lvl="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Engineering &amp; Environmental Consultancy Services </a:t>
            </a:r>
            <a:r>
              <a:rPr lang="en-US" sz="2600" b="1" kern="1200" dirty="0">
                <a:solidFill>
                  <a:srgbClr val="444344"/>
                </a:solidFill>
                <a:effectLst/>
                <a:latin typeface="Open Sans" pitchFamily="2" charset="0"/>
                <a:ea typeface="Open Sans" pitchFamily="2" charset="0"/>
                <a:cs typeface="Open Sans" pitchFamily="2" charset="0"/>
              </a:rPr>
              <a:t>LB312</a:t>
            </a:r>
            <a:endParaRPr lang="en-AU" sz="2600" b="1" dirty="0">
              <a:solidFill>
                <a:srgbClr val="444344"/>
              </a:solidFill>
              <a:effectLst/>
              <a:latin typeface="Open Sans" pitchFamily="2" charset="0"/>
              <a:ea typeface="Open Sans" pitchFamily="2" charset="0"/>
              <a:cs typeface="Open Sans" pitchFamily="2" charset="0"/>
            </a:endParaRPr>
          </a:p>
          <a:p>
            <a:pPr marL="457200" lvl="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Road Furniture &amp; Signage Products </a:t>
            </a:r>
            <a:r>
              <a:rPr lang="en-US" sz="2600" b="1" kern="1200" dirty="0">
                <a:solidFill>
                  <a:srgbClr val="444344"/>
                </a:solidFill>
                <a:effectLst/>
                <a:latin typeface="Open Sans" pitchFamily="2" charset="0"/>
                <a:ea typeface="Open Sans" pitchFamily="2" charset="0"/>
                <a:cs typeface="Open Sans" pitchFamily="2" charset="0"/>
              </a:rPr>
              <a:t>LB315</a:t>
            </a:r>
            <a:endParaRPr lang="en-AU" sz="2600" b="1" dirty="0">
              <a:solidFill>
                <a:srgbClr val="444344"/>
              </a:solidFill>
              <a:effectLst/>
              <a:latin typeface="Open Sans" pitchFamily="2" charset="0"/>
              <a:ea typeface="Open Sans" pitchFamily="2" charset="0"/>
              <a:cs typeface="Open Sans" pitchFamily="2" charset="0"/>
            </a:endParaRPr>
          </a:p>
          <a:p>
            <a:pPr marL="45720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Road and General Civil Construction </a:t>
            </a:r>
            <a:r>
              <a:rPr lang="en-US" sz="2600" b="1" kern="1200" dirty="0">
                <a:solidFill>
                  <a:srgbClr val="444344"/>
                </a:solidFill>
                <a:effectLst/>
                <a:latin typeface="Open Sans" pitchFamily="2" charset="0"/>
                <a:ea typeface="Open Sans" pitchFamily="2" charset="0"/>
                <a:cs typeface="Open Sans" pitchFamily="2" charset="0"/>
              </a:rPr>
              <a:t>LB313</a:t>
            </a:r>
            <a:endParaRPr lang="en-AU" sz="2600" b="1" dirty="0">
              <a:solidFill>
                <a:srgbClr val="444344"/>
              </a:solidFill>
              <a:effectLst/>
              <a:latin typeface="Open Sans" pitchFamily="2" charset="0"/>
              <a:ea typeface="Open Sans" pitchFamily="2" charset="0"/>
              <a:cs typeface="Open Sans" pitchFamily="2" charset="0"/>
            </a:endParaRPr>
          </a:p>
          <a:p>
            <a:pPr marL="457200" lvl="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Traffic Management Services </a:t>
            </a:r>
            <a:r>
              <a:rPr lang="en-US" sz="2600" b="1" kern="1200" dirty="0">
                <a:solidFill>
                  <a:srgbClr val="444344"/>
                </a:solidFill>
                <a:effectLst/>
                <a:latin typeface="Open Sans" pitchFamily="2" charset="0"/>
                <a:ea typeface="Open Sans" pitchFamily="2" charset="0"/>
                <a:cs typeface="Open Sans" pitchFamily="2" charset="0"/>
              </a:rPr>
              <a:t>LB325</a:t>
            </a:r>
            <a:endParaRPr lang="en-AU" sz="2600" b="1" dirty="0">
              <a:solidFill>
                <a:srgbClr val="444344"/>
              </a:solidFill>
              <a:effectLst/>
              <a:latin typeface="Open Sans" pitchFamily="2" charset="0"/>
              <a:ea typeface="Open Sans" pitchFamily="2" charset="0"/>
              <a:cs typeface="Open Sans" pitchFamily="2" charset="0"/>
            </a:endParaRPr>
          </a:p>
          <a:p>
            <a:pPr marL="457200" lvl="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Water, Sewerage &amp; Stormwater Infrastructure </a:t>
            </a:r>
            <a:r>
              <a:rPr lang="en-US" sz="2600" b="1" kern="1200" dirty="0">
                <a:solidFill>
                  <a:srgbClr val="444344"/>
                </a:solidFill>
                <a:effectLst/>
                <a:latin typeface="Open Sans" pitchFamily="2" charset="0"/>
                <a:ea typeface="Open Sans" pitchFamily="2" charset="0"/>
                <a:cs typeface="Open Sans" pitchFamily="2" charset="0"/>
              </a:rPr>
              <a:t>LB314</a:t>
            </a:r>
            <a:endParaRPr lang="en-AU" sz="2600" b="1" dirty="0">
              <a:solidFill>
                <a:srgbClr val="444344"/>
              </a:solidFill>
              <a:effectLst/>
              <a:latin typeface="Open Sans" pitchFamily="2" charset="0"/>
              <a:ea typeface="Open Sans" pitchFamily="2" charset="0"/>
              <a:cs typeface="Open Sans" pitchFamily="2" charset="0"/>
            </a:endParaRPr>
          </a:p>
          <a:p>
            <a:pPr marL="457200" lvl="0" indent="-457200">
              <a:lnSpc>
                <a:spcPct val="150000"/>
              </a:lnSpc>
              <a:buClr>
                <a:srgbClr val="F9A01B"/>
              </a:buClr>
              <a:buSzPct val="180000"/>
              <a:buFont typeface="Wingdings" panose="05000000000000000000" pitchFamily="2" charset="2"/>
              <a:buChar char="ü"/>
              <a:tabLst>
                <a:tab pos="457200" algn="l"/>
              </a:tabLst>
            </a:pPr>
            <a:r>
              <a:rPr lang="en-US" sz="2600" kern="1200" dirty="0">
                <a:solidFill>
                  <a:srgbClr val="444344"/>
                </a:solidFill>
                <a:effectLst/>
                <a:latin typeface="Open Sans" pitchFamily="2" charset="0"/>
                <a:ea typeface="Open Sans" pitchFamily="2" charset="0"/>
                <a:cs typeface="Open Sans" pitchFamily="2" charset="0"/>
              </a:rPr>
              <a:t>Water, Sewerage &amp; Stormwater Products </a:t>
            </a:r>
            <a:r>
              <a:rPr lang="en-US" sz="2600" b="1" kern="1200" dirty="0">
                <a:solidFill>
                  <a:srgbClr val="444344"/>
                </a:solidFill>
                <a:effectLst/>
                <a:latin typeface="Open Sans" pitchFamily="2" charset="0"/>
                <a:ea typeface="Open Sans" pitchFamily="2" charset="0"/>
                <a:cs typeface="Open Sans" pitchFamily="2" charset="0"/>
              </a:rPr>
              <a:t>LB316</a:t>
            </a:r>
            <a:r>
              <a:rPr lang="en-US" sz="2600" kern="1200" dirty="0">
                <a:solidFill>
                  <a:srgbClr val="444344"/>
                </a:solidFill>
                <a:effectLst/>
                <a:latin typeface="Open Sans" pitchFamily="2" charset="0"/>
                <a:ea typeface="Open Sans" pitchFamily="2" charset="0"/>
                <a:cs typeface="Open Sans" pitchFamily="2" charset="0"/>
              </a:rPr>
              <a:t>	</a:t>
            </a:r>
            <a:endParaRPr lang="en-AU" sz="2600" dirty="0">
              <a:solidFill>
                <a:srgbClr val="444344"/>
              </a:solidFill>
              <a:effectLst/>
              <a:latin typeface="Open Sans" pitchFamily="2" charset="0"/>
              <a:ea typeface="Open Sans" pitchFamily="2" charset="0"/>
              <a:cs typeface="Open Sans" pitchFamily="2" charset="0"/>
            </a:endParaRPr>
          </a:p>
        </p:txBody>
      </p:sp>
      <p:sp>
        <p:nvSpPr>
          <p:cNvPr id="7" name="Freeform 9">
            <a:extLst>
              <a:ext uri="{FF2B5EF4-FFF2-40B4-BE49-F238E27FC236}">
                <a16:creationId xmlns:a16="http://schemas.microsoft.com/office/drawing/2014/main" id="{CD16FA82-7C77-9197-C0AC-AD5E9D50EC8B}"/>
              </a:ext>
            </a:extLst>
          </p:cNvPr>
          <p:cNvSpPr/>
          <p:nvPr/>
        </p:nvSpPr>
        <p:spPr>
          <a:xfrm>
            <a:off x="12893701" y="8174627"/>
            <a:ext cx="4570448" cy="1768641"/>
          </a:xfrm>
          <a:custGeom>
            <a:avLst/>
            <a:gdLst/>
            <a:ahLst/>
            <a:cxnLst/>
            <a:rect l="l" t="t" r="r" b="b"/>
            <a:pathLst>
              <a:path w="4570448" h="1768641">
                <a:moveTo>
                  <a:pt x="0" y="0"/>
                </a:moveTo>
                <a:lnTo>
                  <a:pt x="4570447" y="0"/>
                </a:lnTo>
                <a:lnTo>
                  <a:pt x="4570447" y="1768640"/>
                </a:lnTo>
                <a:lnTo>
                  <a:pt x="0" y="1768640"/>
                </a:lnTo>
                <a:lnTo>
                  <a:pt x="0" y="0"/>
                </a:lnTo>
                <a:close/>
              </a:path>
            </a:pathLst>
          </a:custGeom>
          <a:blipFill>
            <a:blip r:embed="rId3"/>
            <a:stretch>
              <a:fillRect/>
            </a:stretch>
          </a:blipFill>
        </p:spPr>
        <p:txBody>
          <a:bodyPr/>
          <a:lstStyle/>
          <a:p>
            <a:endParaRPr lang="en-AU"/>
          </a:p>
        </p:txBody>
      </p:sp>
      <p:sp>
        <p:nvSpPr>
          <p:cNvPr id="11" name="Freeform 8">
            <a:extLst>
              <a:ext uri="{FF2B5EF4-FFF2-40B4-BE49-F238E27FC236}">
                <a16:creationId xmlns:a16="http://schemas.microsoft.com/office/drawing/2014/main" id="{B9C61487-03C6-12D4-268C-59DC92E58EF8}"/>
              </a:ext>
            </a:extLst>
          </p:cNvPr>
          <p:cNvSpPr/>
          <p:nvPr/>
        </p:nvSpPr>
        <p:spPr>
          <a:xfrm rot="5400000">
            <a:off x="2512470" y="-5578769"/>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12" name="TextBox 11">
            <a:extLst>
              <a:ext uri="{FF2B5EF4-FFF2-40B4-BE49-F238E27FC236}">
                <a16:creationId xmlns:a16="http://schemas.microsoft.com/office/drawing/2014/main" id="{7EEBFD96-A523-A06E-ACE9-D8F475F37A18}"/>
              </a:ext>
            </a:extLst>
          </p:cNvPr>
          <p:cNvSpPr txBox="1"/>
          <p:nvPr/>
        </p:nvSpPr>
        <p:spPr>
          <a:xfrm flipH="1">
            <a:off x="351337" y="434654"/>
            <a:ext cx="9562169" cy="815608"/>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4400" b="1" dirty="0">
                <a:solidFill>
                  <a:schemeClr val="bg1"/>
                </a:solidFill>
              </a:rPr>
              <a:t>Current Portfolios – 51 Arrangements</a:t>
            </a:r>
          </a:p>
        </p:txBody>
      </p:sp>
      <p:pic>
        <p:nvPicPr>
          <p:cNvPr id="3" name="Picture 2">
            <a:extLst>
              <a:ext uri="{FF2B5EF4-FFF2-40B4-BE49-F238E27FC236}">
                <a16:creationId xmlns:a16="http://schemas.microsoft.com/office/drawing/2014/main" id="{F25E8E87-DBBB-D8B6-6B2E-BD5BA6A5E96D}"/>
              </a:ext>
            </a:extLst>
          </p:cNvPr>
          <p:cNvPicPr>
            <a:picLocks noChangeAspect="1"/>
          </p:cNvPicPr>
          <p:nvPr/>
        </p:nvPicPr>
        <p:blipFill rotWithShape="1">
          <a:blip r:embed="rId4">
            <a:extLst>
              <a:ext uri="{28A0092B-C50C-407E-A947-70E740481C1C}">
                <a14:useLocalDpi xmlns:a14="http://schemas.microsoft.com/office/drawing/2010/main" val="0"/>
              </a:ext>
            </a:extLst>
          </a:blip>
          <a:srcRect l="25574" t="-505" r="14446" b="505"/>
          <a:stretch/>
        </p:blipFill>
        <p:spPr>
          <a:xfrm>
            <a:off x="10176388" y="-235684"/>
            <a:ext cx="8087570" cy="10522684"/>
          </a:xfrm>
          <a:prstGeom prst="rect">
            <a:avLst/>
          </a:prstGeom>
        </p:spPr>
      </p:pic>
      <p:sp>
        <p:nvSpPr>
          <p:cNvPr id="10" name="Freeform 6">
            <a:extLst>
              <a:ext uri="{FF2B5EF4-FFF2-40B4-BE49-F238E27FC236}">
                <a16:creationId xmlns:a16="http://schemas.microsoft.com/office/drawing/2014/main" id="{C5049B27-4B6D-26FB-185F-613B0E9905AE}"/>
              </a:ext>
            </a:extLst>
          </p:cNvPr>
          <p:cNvSpPr>
            <a:spLocks noChangeAspect="1"/>
          </p:cNvSpPr>
          <p:nvPr/>
        </p:nvSpPr>
        <p:spPr>
          <a:xfrm>
            <a:off x="10779153" y="343732"/>
            <a:ext cx="2328710" cy="751338"/>
          </a:xfrm>
          <a:custGeom>
            <a:avLst/>
            <a:gdLst/>
            <a:ahLst/>
            <a:cxnLst/>
            <a:rect l="l" t="t" r="r" b="b"/>
            <a:pathLst>
              <a:path w="5659734" h="1826065">
                <a:moveTo>
                  <a:pt x="0" y="0"/>
                </a:moveTo>
                <a:lnTo>
                  <a:pt x="5659733" y="0"/>
                </a:lnTo>
                <a:lnTo>
                  <a:pt x="5659733" y="1826065"/>
                </a:lnTo>
                <a:lnTo>
                  <a:pt x="0" y="1826065"/>
                </a:lnTo>
                <a:lnTo>
                  <a:pt x="0" y="0"/>
                </a:lnTo>
                <a:close/>
              </a:path>
            </a:pathLst>
          </a:custGeom>
          <a:blipFill>
            <a:blip r:embed="rId5"/>
            <a:stretch>
              <a:fillRect/>
            </a:stretch>
          </a:blipFill>
        </p:spPr>
        <p:txBody>
          <a:bodyPr/>
          <a:lstStyle/>
          <a:p>
            <a:endParaRPr lang="en-AU"/>
          </a:p>
        </p:txBody>
      </p:sp>
    </p:spTree>
    <p:extLst>
      <p:ext uri="{BB962C8B-B14F-4D97-AF65-F5344CB8AC3E}">
        <p14:creationId xmlns:p14="http://schemas.microsoft.com/office/powerpoint/2010/main" val="25919570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9681-0943-48EB-4AB6-22D1125F0BF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420EF3-A96A-C61F-E536-1B9554F7B37A}"/>
              </a:ext>
            </a:extLst>
          </p:cNvPr>
          <p:cNvSpPr txBox="1"/>
          <p:nvPr/>
        </p:nvSpPr>
        <p:spPr>
          <a:xfrm>
            <a:off x="8143608" y="2538383"/>
            <a:ext cx="9353706" cy="4755148"/>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600" dirty="0">
                <a:solidFill>
                  <a:srgbClr val="444344"/>
                </a:solidFill>
                <a:latin typeface="Open Sans" pitchFamily="2" charset="0"/>
                <a:ea typeface="Open Sans" pitchFamily="2" charset="0"/>
                <a:cs typeface="Open Sans" pitchFamily="2" charset="0"/>
              </a:rPr>
              <a:t>The majority of Local Buy LGA Arrangements open every 3 months in </a:t>
            </a:r>
            <a:r>
              <a:rPr lang="en-US" sz="2600" b="1" dirty="0">
                <a:solidFill>
                  <a:srgbClr val="444344"/>
                </a:solidFill>
                <a:latin typeface="Open Sans" pitchFamily="2" charset="0"/>
                <a:ea typeface="Open Sans" pitchFamily="2" charset="0"/>
                <a:cs typeface="Open Sans" pitchFamily="2" charset="0"/>
              </a:rPr>
              <a:t>February, May, August, </a:t>
            </a:r>
            <a:r>
              <a:rPr lang="en-US" sz="2600" dirty="0">
                <a:solidFill>
                  <a:srgbClr val="444344"/>
                </a:solidFill>
                <a:latin typeface="Open Sans" pitchFamily="2" charset="0"/>
                <a:ea typeface="Open Sans" pitchFamily="2" charset="0"/>
                <a:cs typeface="Open Sans" pitchFamily="2" charset="0"/>
              </a:rPr>
              <a:t>and </a:t>
            </a:r>
            <a:r>
              <a:rPr lang="en-US" sz="2600" b="1" dirty="0">
                <a:solidFill>
                  <a:srgbClr val="444344"/>
                </a:solidFill>
                <a:latin typeface="Open Sans" pitchFamily="2" charset="0"/>
                <a:ea typeface="Open Sans" pitchFamily="2" charset="0"/>
                <a:cs typeface="Open Sans" pitchFamily="2" charset="0"/>
              </a:rPr>
              <a:t>November. </a:t>
            </a:r>
          </a:p>
          <a:p>
            <a:endParaRPr lang="en-US" sz="2800" dirty="0">
              <a:cs typeface="Calibri"/>
            </a:endParaRPr>
          </a:p>
          <a:p>
            <a:r>
              <a:rPr lang="en-US" sz="3200" b="1" dirty="0">
                <a:solidFill>
                  <a:srgbClr val="F9A01B"/>
                </a:solidFill>
                <a:latin typeface="Architects Daughter"/>
              </a:rPr>
              <a:t>Local Buy is the FIRST and ONLY </a:t>
            </a:r>
            <a:r>
              <a:rPr lang="en-US" sz="3200" b="1" dirty="0" err="1">
                <a:solidFill>
                  <a:srgbClr val="F9A01B"/>
                </a:solidFill>
                <a:latin typeface="Architects Daughter"/>
              </a:rPr>
              <a:t>organisation</a:t>
            </a:r>
            <a:r>
              <a:rPr lang="en-US" sz="3200" b="1" dirty="0">
                <a:solidFill>
                  <a:srgbClr val="F9A01B"/>
                </a:solidFill>
                <a:latin typeface="Architects Daughter"/>
              </a:rPr>
              <a:t> to open tenders this frequently! This provides potential suppliers with more opportunities to get pre-qualified and win work with local governments and other entities.</a:t>
            </a:r>
          </a:p>
          <a:p>
            <a:pPr algn="ctr"/>
            <a:endParaRPr lang="en-US" sz="3000" dirty="0">
              <a:cs typeface="Calibri" panose="020F0502020204030204"/>
            </a:endParaRPr>
          </a:p>
          <a:p>
            <a:pPr algn="ctr"/>
            <a:endParaRPr lang="en-US" sz="3000" dirty="0">
              <a:cs typeface="Calibri" panose="020F0502020204030204"/>
            </a:endParaRPr>
          </a:p>
        </p:txBody>
      </p:sp>
      <p:sp>
        <p:nvSpPr>
          <p:cNvPr id="2" name="Freeform 2">
            <a:hlinkClick r:id="rId3" tooltip="https://www.localbuy.net.au"/>
            <a:extLst>
              <a:ext uri="{FF2B5EF4-FFF2-40B4-BE49-F238E27FC236}">
                <a16:creationId xmlns:a16="http://schemas.microsoft.com/office/drawing/2014/main" id="{360E8644-DD26-ABFD-E0C2-1D5CA5030167}"/>
              </a:ext>
            </a:extLst>
          </p:cNvPr>
          <p:cNvSpPr/>
          <p:nvPr/>
        </p:nvSpPr>
        <p:spPr>
          <a:xfrm>
            <a:off x="628459" y="8852574"/>
            <a:ext cx="3431145" cy="1108126"/>
          </a:xfrm>
          <a:custGeom>
            <a:avLst/>
            <a:gdLst/>
            <a:ahLst/>
            <a:cxnLst/>
            <a:rect l="l" t="t" r="r" b="b"/>
            <a:pathLst>
              <a:path w="3431145" h="1108126">
                <a:moveTo>
                  <a:pt x="0" y="0"/>
                </a:moveTo>
                <a:lnTo>
                  <a:pt x="3431145" y="0"/>
                </a:lnTo>
                <a:lnTo>
                  <a:pt x="3431145" y="1108125"/>
                </a:lnTo>
                <a:lnTo>
                  <a:pt x="0" y="1108125"/>
                </a:lnTo>
                <a:lnTo>
                  <a:pt x="0" y="0"/>
                </a:lnTo>
                <a:close/>
              </a:path>
            </a:pathLst>
          </a:custGeom>
          <a:blipFill>
            <a:blip r:embed="rId4"/>
            <a:stretch>
              <a:fillRect/>
            </a:stretch>
          </a:blipFill>
        </p:spPr>
        <p:txBody>
          <a:bodyPr/>
          <a:lstStyle/>
          <a:p>
            <a:endParaRPr lang="en-AU" dirty="0"/>
          </a:p>
        </p:txBody>
      </p:sp>
      <p:sp>
        <p:nvSpPr>
          <p:cNvPr id="7" name="Freeform 8">
            <a:extLst>
              <a:ext uri="{FF2B5EF4-FFF2-40B4-BE49-F238E27FC236}">
                <a16:creationId xmlns:a16="http://schemas.microsoft.com/office/drawing/2014/main" id="{763A280C-58E7-2E60-C6B5-B77BA8B78127}"/>
              </a:ext>
            </a:extLst>
          </p:cNvPr>
          <p:cNvSpPr/>
          <p:nvPr/>
        </p:nvSpPr>
        <p:spPr>
          <a:xfrm rot="5400000">
            <a:off x="4115466" y="-5419302"/>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3" name="TextBox 2">
            <a:extLst>
              <a:ext uri="{FF2B5EF4-FFF2-40B4-BE49-F238E27FC236}">
                <a16:creationId xmlns:a16="http://schemas.microsoft.com/office/drawing/2014/main" id="{B04E053E-E9EE-9738-647F-E62FB7F9FCF2}"/>
              </a:ext>
            </a:extLst>
          </p:cNvPr>
          <p:cNvSpPr txBox="1"/>
          <p:nvPr/>
        </p:nvSpPr>
        <p:spPr>
          <a:xfrm flipH="1">
            <a:off x="128590" y="637343"/>
            <a:ext cx="10644185" cy="907941"/>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5000" b="1" kern="100" dirty="0">
                <a:solidFill>
                  <a:schemeClr val="bg1"/>
                </a:solidFill>
                <a:latin typeface="Open Sans" pitchFamily="2" charset="0"/>
                <a:ea typeface="Open Sans" pitchFamily="2" charset="0"/>
                <a:cs typeface="Open Sans" pitchFamily="2" charset="0"/>
              </a:rPr>
              <a:t>Our Arrangements are different</a:t>
            </a:r>
          </a:p>
        </p:txBody>
      </p:sp>
      <p:sp>
        <p:nvSpPr>
          <p:cNvPr id="11" name="TextBox 12">
            <a:extLst>
              <a:ext uri="{FF2B5EF4-FFF2-40B4-BE49-F238E27FC236}">
                <a16:creationId xmlns:a16="http://schemas.microsoft.com/office/drawing/2014/main" id="{AEF85780-59E9-5276-3C37-21814935CCB1}"/>
              </a:ext>
            </a:extLst>
          </p:cNvPr>
          <p:cNvSpPr txBox="1"/>
          <p:nvPr/>
        </p:nvSpPr>
        <p:spPr>
          <a:xfrm>
            <a:off x="8143608" y="6476948"/>
            <a:ext cx="9753842" cy="3323987"/>
          </a:xfrm>
          <a:prstGeom prst="rect">
            <a:avLst/>
          </a:prstGeom>
        </p:spPr>
        <p:txBody>
          <a:bodyPr lIns="0" tIns="0" rIns="0" bIns="0" rtlCol="0" anchor="t">
            <a:spAutoFit/>
          </a:bodyPr>
          <a:lstStyle/>
          <a:p>
            <a:pPr>
              <a:spcAft>
                <a:spcPts val="2400"/>
              </a:spcAft>
            </a:pPr>
            <a:r>
              <a:rPr lang="en-US" sz="2600" dirty="0">
                <a:solidFill>
                  <a:srgbClr val="444344"/>
                </a:solidFill>
                <a:latin typeface="Open Sans"/>
                <a:ea typeface="Open Sans"/>
                <a:cs typeface="Open Sans"/>
              </a:rPr>
              <a:t>Our pre-qualified Suppliers are the backbone of our </a:t>
            </a:r>
            <a:r>
              <a:rPr lang="en-US" sz="2600" dirty="0" err="1">
                <a:solidFill>
                  <a:srgbClr val="444344"/>
                </a:solidFill>
                <a:latin typeface="Open Sans"/>
                <a:ea typeface="Open Sans"/>
                <a:cs typeface="Open Sans"/>
              </a:rPr>
              <a:t>organisation</a:t>
            </a:r>
            <a:r>
              <a:rPr lang="en-US" sz="2600" dirty="0">
                <a:solidFill>
                  <a:srgbClr val="444344"/>
                </a:solidFill>
                <a:latin typeface="Open Sans"/>
                <a:ea typeface="Open Sans"/>
                <a:cs typeface="Open Sans"/>
              </a:rPr>
              <a:t>.</a:t>
            </a:r>
            <a:endParaRPr lang="en-US" sz="2600" dirty="0">
              <a:solidFill>
                <a:srgbClr val="434345"/>
              </a:solidFill>
              <a:latin typeface="Open Sans"/>
              <a:ea typeface="Open Sans"/>
              <a:cs typeface="Open Sans"/>
            </a:endParaRPr>
          </a:p>
          <a:p>
            <a:pPr>
              <a:spcAft>
                <a:spcPts val="2400"/>
              </a:spcAft>
            </a:pPr>
            <a:r>
              <a:rPr lang="en-US" sz="2600" spc="30" dirty="0">
                <a:solidFill>
                  <a:srgbClr val="434345"/>
                </a:solidFill>
                <a:latin typeface="Open Sans"/>
                <a:ea typeface="Open Sans"/>
                <a:cs typeface="Open Sans"/>
              </a:rPr>
              <a:t>Growing supplier base.</a:t>
            </a:r>
          </a:p>
          <a:p>
            <a:pPr>
              <a:spcAft>
                <a:spcPts val="2400"/>
              </a:spcAft>
            </a:pPr>
            <a:r>
              <a:rPr lang="en-US" sz="2600" spc="30" dirty="0">
                <a:solidFill>
                  <a:srgbClr val="434345"/>
                </a:solidFill>
                <a:latin typeface="Open Sans"/>
                <a:ea typeface="Open Sans"/>
                <a:cs typeface="Open Sans"/>
              </a:rPr>
              <a:t>Agile in response to changing market needs or new businesses.</a:t>
            </a:r>
          </a:p>
          <a:p>
            <a:pPr>
              <a:spcAft>
                <a:spcPts val="2400"/>
              </a:spcAft>
            </a:pPr>
            <a:r>
              <a:rPr lang="en-US" sz="2600" spc="30" dirty="0">
                <a:solidFill>
                  <a:srgbClr val="434345"/>
                </a:solidFill>
                <a:latin typeface="Open Sans"/>
                <a:ea typeface="Open Sans"/>
                <a:cs typeface="Open Sans"/>
              </a:rPr>
              <a:t>Easier for regional and small businesses to apply.</a:t>
            </a:r>
            <a:endParaRPr lang="en-US" sz="2600" spc="40" dirty="0">
              <a:solidFill>
                <a:srgbClr val="434345"/>
              </a:solidFill>
              <a:latin typeface="Open Sans" pitchFamily="2" charset="0"/>
              <a:ea typeface="Open Sans" pitchFamily="2" charset="0"/>
              <a:cs typeface="Open Sans" pitchFamily="2" charset="0"/>
            </a:endParaRPr>
          </a:p>
        </p:txBody>
      </p:sp>
      <p:pic>
        <p:nvPicPr>
          <p:cNvPr id="17" name="Picture 16" descr="A diagram of a process&#10;&#10;Description automatically generated">
            <a:extLst>
              <a:ext uri="{FF2B5EF4-FFF2-40B4-BE49-F238E27FC236}">
                <a16:creationId xmlns:a16="http://schemas.microsoft.com/office/drawing/2014/main" id="{74A72895-33A5-50B1-EE73-58353331EC90}"/>
              </a:ext>
            </a:extLst>
          </p:cNvPr>
          <p:cNvPicPr>
            <a:picLocks noChangeAspect="1"/>
          </p:cNvPicPr>
          <p:nvPr/>
        </p:nvPicPr>
        <p:blipFill>
          <a:blip r:embed="rId5">
            <a:extLst>
              <a:ext uri="{28A0092B-C50C-407E-A947-70E740481C1C}">
                <a14:useLocalDpi xmlns:a14="http://schemas.microsoft.com/office/drawing/2010/main" val="0"/>
              </a:ext>
            </a:extLst>
          </a:blip>
          <a:srcRect l="9700" r="10015" b="2138"/>
          <a:stretch/>
        </p:blipFill>
        <p:spPr>
          <a:xfrm>
            <a:off x="244968" y="2244896"/>
            <a:ext cx="7134047" cy="5797207"/>
          </a:xfrm>
          <a:prstGeom prst="rect">
            <a:avLst/>
          </a:prstGeom>
        </p:spPr>
      </p:pic>
      <p:sp>
        <p:nvSpPr>
          <p:cNvPr id="24" name="TextBox 23">
            <a:extLst>
              <a:ext uri="{FF2B5EF4-FFF2-40B4-BE49-F238E27FC236}">
                <a16:creationId xmlns:a16="http://schemas.microsoft.com/office/drawing/2014/main" id="{93FDF3E0-B206-EED3-F428-A426EB766847}"/>
              </a:ext>
            </a:extLst>
          </p:cNvPr>
          <p:cNvSpPr txBox="1"/>
          <p:nvPr/>
        </p:nvSpPr>
        <p:spPr>
          <a:xfrm>
            <a:off x="12355458" y="972245"/>
            <a:ext cx="4855056" cy="1015663"/>
          </a:xfrm>
          <a:prstGeom prst="rect">
            <a:avLst/>
          </a:prstGeom>
          <a:noFill/>
          <a:ln>
            <a:noFill/>
          </a:ln>
        </p:spPr>
        <p:txBody>
          <a:bodyPr wrap="square">
            <a:spAutoFit/>
          </a:bodyPr>
          <a:lstStyle/>
          <a:p>
            <a:pPr algn="ctr">
              <a:spcAft>
                <a:spcPts val="2400"/>
              </a:spcAft>
            </a:pPr>
            <a:r>
              <a:rPr lang="en-US" sz="2000" b="1" spc="40" dirty="0">
                <a:solidFill>
                  <a:srgbClr val="434345"/>
                </a:solidFill>
                <a:latin typeface="Open Sans" pitchFamily="2" charset="0"/>
                <a:ea typeface="Open Sans" pitchFamily="2" charset="0"/>
                <a:cs typeface="Open Sans" pitchFamily="2" charset="0"/>
              </a:rPr>
              <a:t>CIPS ANZ award winner 2024</a:t>
            </a:r>
            <a:br>
              <a:rPr lang="en-US" sz="2000" b="1" spc="40" dirty="0">
                <a:solidFill>
                  <a:srgbClr val="434345"/>
                </a:solidFill>
                <a:latin typeface="Open Sans" pitchFamily="2" charset="0"/>
                <a:ea typeface="Open Sans" pitchFamily="2" charset="0"/>
                <a:cs typeface="Open Sans" pitchFamily="2" charset="0"/>
              </a:rPr>
            </a:br>
            <a:r>
              <a:rPr lang="en-US" sz="2000" b="1" spc="40" dirty="0">
                <a:solidFill>
                  <a:srgbClr val="434345"/>
                </a:solidFill>
                <a:latin typeface="Open Sans" pitchFamily="2" charset="0"/>
                <a:ea typeface="Open Sans" pitchFamily="2" charset="0"/>
                <a:cs typeface="Open Sans" pitchFamily="2" charset="0"/>
              </a:rPr>
              <a:t>“Best Procurement Transformation and Change Program” </a:t>
            </a:r>
            <a:endParaRPr lang="en-US" sz="2000" b="1" spc="30" dirty="0">
              <a:solidFill>
                <a:srgbClr val="434345"/>
              </a:solidFill>
              <a:latin typeface="Open Sans"/>
              <a:ea typeface="Open Sans"/>
              <a:cs typeface="Open Sans"/>
            </a:endParaRPr>
          </a:p>
        </p:txBody>
      </p:sp>
      <p:sp>
        <p:nvSpPr>
          <p:cNvPr id="27" name="Freeform 6">
            <a:extLst>
              <a:ext uri="{FF2B5EF4-FFF2-40B4-BE49-F238E27FC236}">
                <a16:creationId xmlns:a16="http://schemas.microsoft.com/office/drawing/2014/main" id="{AEA43BF1-8D46-1832-0970-31703309C79A}"/>
              </a:ext>
            </a:extLst>
          </p:cNvPr>
          <p:cNvSpPr/>
          <p:nvPr/>
        </p:nvSpPr>
        <p:spPr>
          <a:xfrm rot="15033682">
            <a:off x="16392747" y="539032"/>
            <a:ext cx="2139403" cy="1308764"/>
          </a:xfrm>
          <a:custGeom>
            <a:avLst/>
            <a:gdLst/>
            <a:ahLst/>
            <a:cxnLst/>
            <a:rect l="l" t="t" r="r" b="b"/>
            <a:pathLst>
              <a:path w="5292347" h="4114800">
                <a:moveTo>
                  <a:pt x="0" y="0"/>
                </a:moveTo>
                <a:lnTo>
                  <a:pt x="5292347" y="0"/>
                </a:lnTo>
                <a:lnTo>
                  <a:pt x="52923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4" name="Freeform 6">
            <a:extLst>
              <a:ext uri="{FF2B5EF4-FFF2-40B4-BE49-F238E27FC236}">
                <a16:creationId xmlns:a16="http://schemas.microsoft.com/office/drawing/2014/main" id="{6B67B0FC-DA1A-73DA-CE64-8B13D1696A82}"/>
              </a:ext>
            </a:extLst>
          </p:cNvPr>
          <p:cNvSpPr/>
          <p:nvPr/>
        </p:nvSpPr>
        <p:spPr>
          <a:xfrm rot="8779970">
            <a:off x="11246789" y="225095"/>
            <a:ext cx="2139403" cy="1308764"/>
          </a:xfrm>
          <a:custGeom>
            <a:avLst/>
            <a:gdLst/>
            <a:ahLst/>
            <a:cxnLst/>
            <a:rect l="l" t="t" r="r" b="b"/>
            <a:pathLst>
              <a:path w="5292347" h="4114800">
                <a:moveTo>
                  <a:pt x="0" y="0"/>
                </a:moveTo>
                <a:lnTo>
                  <a:pt x="5292347" y="0"/>
                </a:lnTo>
                <a:lnTo>
                  <a:pt x="52923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Tree>
    <p:extLst>
      <p:ext uri="{BB962C8B-B14F-4D97-AF65-F5344CB8AC3E}">
        <p14:creationId xmlns:p14="http://schemas.microsoft.com/office/powerpoint/2010/main" val="1819339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5E054-3263-E0C6-75B9-1D6F70A26E3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7972663-B745-4BB7-1D23-B3EA5CD15640}"/>
              </a:ext>
            </a:extLst>
          </p:cNvPr>
          <p:cNvSpPr txBox="1"/>
          <p:nvPr/>
        </p:nvSpPr>
        <p:spPr>
          <a:xfrm>
            <a:off x="8236528" y="5337611"/>
            <a:ext cx="8587634" cy="645754"/>
          </a:xfrm>
          <a:prstGeom prst="rect">
            <a:avLst/>
          </a:prstGeom>
        </p:spPr>
        <p:txBody>
          <a:bodyPr wrap="square" lIns="0" tIns="0" rIns="0" bIns="0" rtlCol="0" anchor="t">
            <a:spAutoFit/>
          </a:bodyPr>
          <a:lstStyle/>
          <a:p>
            <a:pPr>
              <a:lnSpc>
                <a:spcPts val="3763"/>
              </a:lnSpc>
            </a:pPr>
            <a:r>
              <a:rPr lang="en-US" sz="9600" b="1" dirty="0">
                <a:solidFill>
                  <a:srgbClr val="444344"/>
                </a:solidFill>
                <a:latin typeface="Open Sans 1"/>
              </a:rPr>
              <a:t>localbuy.net.au</a:t>
            </a:r>
            <a:endParaRPr lang="en-US" sz="9600" b="1" dirty="0">
              <a:solidFill>
                <a:srgbClr val="0000FF"/>
              </a:solidFill>
              <a:latin typeface="Open Sans 1"/>
              <a:hlinkClick r:id="rId3" tooltip="https://www.localbuy.net.au/events-news-faq/event-calendar">
                <a:extLst>
                  <a:ext uri="{A12FA001-AC4F-418D-AE19-62706E023703}">
                    <ahyp:hlinkClr xmlns:ahyp="http://schemas.microsoft.com/office/drawing/2018/hyperlinkcolor" val="tx"/>
                  </a:ext>
                </a:extLst>
              </a:hlinkClick>
            </a:endParaRPr>
          </a:p>
        </p:txBody>
      </p:sp>
      <p:sp>
        <p:nvSpPr>
          <p:cNvPr id="7" name="Freeform 7">
            <a:extLst>
              <a:ext uri="{FF2B5EF4-FFF2-40B4-BE49-F238E27FC236}">
                <a16:creationId xmlns:a16="http://schemas.microsoft.com/office/drawing/2014/main" id="{5D9E493A-1633-7FE4-D9D7-4E02152FA0C9}"/>
              </a:ext>
            </a:extLst>
          </p:cNvPr>
          <p:cNvSpPr/>
          <p:nvPr/>
        </p:nvSpPr>
        <p:spPr>
          <a:xfrm>
            <a:off x="-2920459" y="823789"/>
            <a:ext cx="7578637" cy="1398411"/>
          </a:xfrm>
          <a:custGeom>
            <a:avLst/>
            <a:gdLst/>
            <a:ahLst/>
            <a:cxnLst/>
            <a:rect l="l" t="t" r="r" b="b"/>
            <a:pathLst>
              <a:path w="13649977" h="1398411">
                <a:moveTo>
                  <a:pt x="0" y="0"/>
                </a:moveTo>
                <a:lnTo>
                  <a:pt x="13649977" y="0"/>
                </a:lnTo>
                <a:lnTo>
                  <a:pt x="13649977" y="1398411"/>
                </a:lnTo>
                <a:lnTo>
                  <a:pt x="0" y="1398411"/>
                </a:lnTo>
                <a:lnTo>
                  <a:pt x="0" y="0"/>
                </a:lnTo>
                <a:close/>
              </a:path>
            </a:pathLst>
          </a:custGeom>
          <a:blipFill>
            <a:blip r:embed="rId4"/>
            <a:stretch>
              <a:fillRect/>
            </a:stretch>
          </a:blipFill>
        </p:spPr>
        <p:txBody>
          <a:bodyPr/>
          <a:lstStyle/>
          <a:p>
            <a:endParaRPr lang="en-AU" dirty="0"/>
          </a:p>
        </p:txBody>
      </p:sp>
      <p:sp>
        <p:nvSpPr>
          <p:cNvPr id="11" name="Freeform 11">
            <a:extLst>
              <a:ext uri="{FF2B5EF4-FFF2-40B4-BE49-F238E27FC236}">
                <a16:creationId xmlns:a16="http://schemas.microsoft.com/office/drawing/2014/main" id="{F0D87A28-6C81-649B-9F72-6E9654148FBC}"/>
              </a:ext>
            </a:extLst>
          </p:cNvPr>
          <p:cNvSpPr/>
          <p:nvPr/>
        </p:nvSpPr>
        <p:spPr>
          <a:xfrm>
            <a:off x="-11017" y="2156553"/>
            <a:ext cx="6929230" cy="8229600"/>
          </a:xfrm>
          <a:custGeom>
            <a:avLst/>
            <a:gdLst/>
            <a:ahLst/>
            <a:cxnLst/>
            <a:rect l="l" t="t" r="r" b="b"/>
            <a:pathLst>
              <a:path w="6929230" h="8229600">
                <a:moveTo>
                  <a:pt x="6929229" y="0"/>
                </a:moveTo>
                <a:lnTo>
                  <a:pt x="0" y="0"/>
                </a:lnTo>
                <a:lnTo>
                  <a:pt x="0" y="8229600"/>
                </a:lnTo>
                <a:lnTo>
                  <a:pt x="6929229" y="8229600"/>
                </a:lnTo>
                <a:lnTo>
                  <a:pt x="6929229" y="0"/>
                </a:lnTo>
                <a:close/>
              </a:path>
            </a:pathLst>
          </a:custGeom>
          <a:blipFill>
            <a:blip r:embed="rId5"/>
            <a:stretch>
              <a:fillRect r="-102155"/>
            </a:stretch>
          </a:blipFill>
        </p:spPr>
        <p:txBody>
          <a:bodyPr/>
          <a:lstStyle/>
          <a:p>
            <a:endParaRPr lang="en-AU"/>
          </a:p>
        </p:txBody>
      </p:sp>
      <p:sp>
        <p:nvSpPr>
          <p:cNvPr id="12" name="Freeform 12">
            <a:extLst>
              <a:ext uri="{FF2B5EF4-FFF2-40B4-BE49-F238E27FC236}">
                <a16:creationId xmlns:a16="http://schemas.microsoft.com/office/drawing/2014/main" id="{62874B62-0EC4-A425-0A4D-62E03795A027}"/>
              </a:ext>
            </a:extLst>
          </p:cNvPr>
          <p:cNvSpPr/>
          <p:nvPr/>
        </p:nvSpPr>
        <p:spPr>
          <a:xfrm rot="21393250">
            <a:off x="2080731" y="4253834"/>
            <a:ext cx="2181482" cy="704533"/>
          </a:xfrm>
          <a:custGeom>
            <a:avLst/>
            <a:gdLst/>
            <a:ahLst/>
            <a:cxnLst/>
            <a:rect l="l" t="t" r="r" b="b"/>
            <a:pathLst>
              <a:path w="2181482" h="704533">
                <a:moveTo>
                  <a:pt x="0" y="0"/>
                </a:moveTo>
                <a:lnTo>
                  <a:pt x="2181482" y="0"/>
                </a:lnTo>
                <a:lnTo>
                  <a:pt x="2181482" y="704533"/>
                </a:lnTo>
                <a:lnTo>
                  <a:pt x="0" y="704533"/>
                </a:lnTo>
                <a:lnTo>
                  <a:pt x="0" y="0"/>
                </a:lnTo>
                <a:close/>
              </a:path>
            </a:pathLst>
          </a:custGeom>
          <a:blipFill>
            <a:blip r:embed="rId6"/>
            <a:stretch>
              <a:fillRect/>
            </a:stretch>
          </a:blipFill>
        </p:spPr>
        <p:txBody>
          <a:bodyPr/>
          <a:lstStyle/>
          <a:p>
            <a:endParaRPr lang="en-AU"/>
          </a:p>
        </p:txBody>
      </p:sp>
      <p:sp>
        <p:nvSpPr>
          <p:cNvPr id="17" name="TextBox 17">
            <a:extLst>
              <a:ext uri="{FF2B5EF4-FFF2-40B4-BE49-F238E27FC236}">
                <a16:creationId xmlns:a16="http://schemas.microsoft.com/office/drawing/2014/main" id="{CFCD64B1-9CE9-C0CA-0BD7-1CDF6D579B55}"/>
              </a:ext>
            </a:extLst>
          </p:cNvPr>
          <p:cNvSpPr txBox="1"/>
          <p:nvPr/>
        </p:nvSpPr>
        <p:spPr>
          <a:xfrm>
            <a:off x="470660" y="1025525"/>
            <a:ext cx="10249333" cy="863600"/>
          </a:xfrm>
          <a:prstGeom prst="rect">
            <a:avLst/>
          </a:prstGeom>
        </p:spPr>
        <p:txBody>
          <a:bodyPr lIns="0" tIns="0" rIns="0" bIns="0" rtlCol="0" anchor="t">
            <a:spAutoFit/>
          </a:bodyPr>
          <a:lstStyle/>
          <a:p>
            <a:pPr>
              <a:lnSpc>
                <a:spcPts val="7000"/>
              </a:lnSpc>
              <a:spcBef>
                <a:spcPct val="0"/>
              </a:spcBef>
            </a:pPr>
            <a:r>
              <a:rPr lang="en-US" sz="5000" b="1" dirty="0">
                <a:solidFill>
                  <a:srgbClr val="FFFFFF"/>
                </a:solidFill>
                <a:latin typeface="Open Sans" pitchFamily="2" charset="0"/>
                <a:ea typeface="Open Sans" pitchFamily="2" charset="0"/>
                <a:cs typeface="Open Sans" pitchFamily="2" charset="0"/>
              </a:rPr>
              <a:t>Website</a:t>
            </a:r>
          </a:p>
        </p:txBody>
      </p:sp>
      <p:sp>
        <p:nvSpPr>
          <p:cNvPr id="8" name="Freeform 2">
            <a:hlinkClick r:id="rId7" tooltip="https://www.localbuy.net.au"/>
            <a:extLst>
              <a:ext uri="{FF2B5EF4-FFF2-40B4-BE49-F238E27FC236}">
                <a16:creationId xmlns:a16="http://schemas.microsoft.com/office/drawing/2014/main" id="{569C1975-CE3C-651B-F40B-5EACB345A051}"/>
              </a:ext>
            </a:extLst>
          </p:cNvPr>
          <p:cNvSpPr/>
          <p:nvPr/>
        </p:nvSpPr>
        <p:spPr>
          <a:xfrm>
            <a:off x="13629823" y="525635"/>
            <a:ext cx="3431145" cy="1108126"/>
          </a:xfrm>
          <a:custGeom>
            <a:avLst/>
            <a:gdLst/>
            <a:ahLst/>
            <a:cxnLst/>
            <a:rect l="l" t="t" r="r" b="b"/>
            <a:pathLst>
              <a:path w="3431145" h="1108126">
                <a:moveTo>
                  <a:pt x="0" y="0"/>
                </a:moveTo>
                <a:lnTo>
                  <a:pt x="3431145" y="0"/>
                </a:lnTo>
                <a:lnTo>
                  <a:pt x="3431145" y="1108125"/>
                </a:lnTo>
                <a:lnTo>
                  <a:pt x="0" y="1108125"/>
                </a:lnTo>
                <a:lnTo>
                  <a:pt x="0" y="0"/>
                </a:lnTo>
                <a:close/>
              </a:path>
            </a:pathLst>
          </a:custGeom>
          <a:blipFill>
            <a:blip r:embed="rId8"/>
            <a:stretch>
              <a:fillRect/>
            </a:stretch>
          </a:blipFill>
        </p:spPr>
        <p:txBody>
          <a:bodyPr/>
          <a:lstStyle/>
          <a:p>
            <a:endParaRPr lang="en-AU"/>
          </a:p>
        </p:txBody>
      </p:sp>
      <p:sp>
        <p:nvSpPr>
          <p:cNvPr id="3" name="TextBox 13">
            <a:extLst>
              <a:ext uri="{FF2B5EF4-FFF2-40B4-BE49-F238E27FC236}">
                <a16:creationId xmlns:a16="http://schemas.microsoft.com/office/drawing/2014/main" id="{E92FA7EC-3108-5DD5-69C9-2AAE6D277394}"/>
              </a:ext>
            </a:extLst>
          </p:cNvPr>
          <p:cNvSpPr txBox="1"/>
          <p:nvPr/>
        </p:nvSpPr>
        <p:spPr>
          <a:xfrm>
            <a:off x="13206645" y="1598393"/>
            <a:ext cx="4277499" cy="403957"/>
          </a:xfrm>
          <a:prstGeom prst="rect">
            <a:avLst/>
          </a:prstGeom>
        </p:spPr>
        <p:txBody>
          <a:bodyPr lIns="0" tIns="0" rIns="0" bIns="0" rtlCol="0" anchor="t">
            <a:spAutoFit/>
          </a:bodyPr>
          <a:lstStyle/>
          <a:p>
            <a:pPr algn="l">
              <a:lnSpc>
                <a:spcPts val="3359"/>
              </a:lnSpc>
            </a:pPr>
            <a:r>
              <a:rPr lang="en-US" sz="2000" dirty="0">
                <a:solidFill>
                  <a:srgbClr val="F9A01B"/>
                </a:solidFill>
                <a:latin typeface="Architects Daughter"/>
                <a:ea typeface="Architects Daughter"/>
                <a:cs typeface="Architects Daughter"/>
                <a:sym typeface="Architects Daughter"/>
              </a:rPr>
              <a:t>Advancing Queensland Procurement</a:t>
            </a:r>
          </a:p>
        </p:txBody>
      </p:sp>
      <p:sp>
        <p:nvSpPr>
          <p:cNvPr id="4" name="TextBox 13">
            <a:extLst>
              <a:ext uri="{FF2B5EF4-FFF2-40B4-BE49-F238E27FC236}">
                <a16:creationId xmlns:a16="http://schemas.microsoft.com/office/drawing/2014/main" id="{9DAA5A93-2CCA-2A1F-B872-F658CB10D89B}"/>
              </a:ext>
            </a:extLst>
          </p:cNvPr>
          <p:cNvSpPr txBox="1"/>
          <p:nvPr/>
        </p:nvSpPr>
        <p:spPr>
          <a:xfrm rot="21423372">
            <a:off x="1314849" y="4824082"/>
            <a:ext cx="4277499" cy="403957"/>
          </a:xfrm>
          <a:prstGeom prst="rect">
            <a:avLst/>
          </a:prstGeom>
        </p:spPr>
        <p:txBody>
          <a:bodyPr lIns="0" tIns="0" rIns="0" bIns="0" rtlCol="0" anchor="t">
            <a:spAutoFit/>
          </a:bodyPr>
          <a:lstStyle/>
          <a:p>
            <a:pPr algn="l">
              <a:lnSpc>
                <a:spcPts val="3359"/>
              </a:lnSpc>
            </a:pPr>
            <a:r>
              <a:rPr lang="en-US" sz="1600" dirty="0">
                <a:solidFill>
                  <a:srgbClr val="F9A01B"/>
                </a:solidFill>
                <a:latin typeface="Architects Daughter"/>
                <a:ea typeface="Architects Daughter"/>
                <a:cs typeface="Architects Daughter"/>
                <a:sym typeface="Architects Daughter"/>
              </a:rPr>
              <a:t>Advancing Queensland Procurement</a:t>
            </a:r>
          </a:p>
        </p:txBody>
      </p:sp>
      <p:sp>
        <p:nvSpPr>
          <p:cNvPr id="10" name="TextBox 9">
            <a:extLst>
              <a:ext uri="{FF2B5EF4-FFF2-40B4-BE49-F238E27FC236}">
                <a16:creationId xmlns:a16="http://schemas.microsoft.com/office/drawing/2014/main" id="{EB049EB0-7E03-25A5-C835-14B651927139}"/>
              </a:ext>
            </a:extLst>
          </p:cNvPr>
          <p:cNvSpPr txBox="1"/>
          <p:nvPr/>
        </p:nvSpPr>
        <p:spPr>
          <a:xfrm>
            <a:off x="8236528" y="6271353"/>
            <a:ext cx="10601324" cy="646331"/>
          </a:xfrm>
          <a:prstGeom prst="rect">
            <a:avLst/>
          </a:prstGeom>
          <a:noFill/>
        </p:spPr>
        <p:txBody>
          <a:bodyPr wrap="square">
            <a:spAutoFit/>
          </a:bodyPr>
          <a:lstStyle/>
          <a:p>
            <a:r>
              <a:rPr lang="en-US" b="1" dirty="0"/>
              <a:t>TENDERS NOW OPEN</a:t>
            </a:r>
          </a:p>
          <a:p>
            <a:r>
              <a:rPr lang="en-US" dirty="0"/>
              <a:t>1st August to 29th August 2.00pm AEST</a:t>
            </a:r>
          </a:p>
        </p:txBody>
      </p:sp>
    </p:spTree>
    <p:extLst>
      <p:ext uri="{BB962C8B-B14F-4D97-AF65-F5344CB8AC3E}">
        <p14:creationId xmlns:p14="http://schemas.microsoft.com/office/powerpoint/2010/main" val="2634852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a:extLst>
              <a:ext uri="{FF2B5EF4-FFF2-40B4-BE49-F238E27FC236}">
                <a16:creationId xmlns:a16="http://schemas.microsoft.com/office/drawing/2014/main" id="{604A9703-BA0F-D42F-5859-43B2852303EF}"/>
              </a:ext>
            </a:extLst>
          </p:cNvPr>
          <p:cNvSpPr/>
          <p:nvPr/>
        </p:nvSpPr>
        <p:spPr>
          <a:xfrm rot="5400000">
            <a:off x="1973815" y="-2623994"/>
            <a:ext cx="1379817" cy="7302221"/>
          </a:xfrm>
          <a:custGeom>
            <a:avLst/>
            <a:gdLst/>
            <a:ahLst/>
            <a:cxnLst/>
            <a:rect l="l" t="t" r="r" b="b"/>
            <a:pathLst>
              <a:path w="248419" h="1578351">
                <a:moveTo>
                  <a:pt x="124209" y="0"/>
                </a:moveTo>
                <a:lnTo>
                  <a:pt x="124209" y="0"/>
                </a:lnTo>
                <a:cubicBezTo>
                  <a:pt x="192808" y="0"/>
                  <a:pt x="248419" y="55610"/>
                  <a:pt x="248419" y="124209"/>
                </a:cubicBezTo>
                <a:lnTo>
                  <a:pt x="248419" y="1454142"/>
                </a:lnTo>
                <a:cubicBezTo>
                  <a:pt x="248419" y="1487084"/>
                  <a:pt x="235332" y="1518677"/>
                  <a:pt x="212038" y="1541971"/>
                </a:cubicBezTo>
                <a:cubicBezTo>
                  <a:pt x="188745" y="1565265"/>
                  <a:pt x="157152" y="1578351"/>
                  <a:pt x="124209" y="1578351"/>
                </a:cubicBezTo>
                <a:lnTo>
                  <a:pt x="124209" y="1578351"/>
                </a:lnTo>
                <a:cubicBezTo>
                  <a:pt x="91267" y="1578351"/>
                  <a:pt x="59674" y="1565265"/>
                  <a:pt x="36380" y="1541971"/>
                </a:cubicBezTo>
                <a:cubicBezTo>
                  <a:pt x="13086" y="1518677"/>
                  <a:pt x="0" y="1487084"/>
                  <a:pt x="0" y="1454142"/>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grpSp>
        <p:nvGrpSpPr>
          <p:cNvPr id="7" name="Group 6">
            <a:extLst>
              <a:ext uri="{FF2B5EF4-FFF2-40B4-BE49-F238E27FC236}">
                <a16:creationId xmlns:a16="http://schemas.microsoft.com/office/drawing/2014/main" id="{5AB99D25-A85F-71D7-3FCF-05186A57AF7C}"/>
              </a:ext>
            </a:extLst>
          </p:cNvPr>
          <p:cNvGrpSpPr/>
          <p:nvPr/>
        </p:nvGrpSpPr>
        <p:grpSpPr>
          <a:xfrm>
            <a:off x="-870856" y="2069832"/>
            <a:ext cx="11788237" cy="8500798"/>
            <a:chOff x="2415770" y="189841"/>
            <a:chExt cx="13456461" cy="9907319"/>
          </a:xfrm>
        </p:grpSpPr>
        <p:sp>
          <p:nvSpPr>
            <p:cNvPr id="8" name="Freeform 2">
              <a:extLst>
                <a:ext uri="{FF2B5EF4-FFF2-40B4-BE49-F238E27FC236}">
                  <a16:creationId xmlns:a16="http://schemas.microsoft.com/office/drawing/2014/main" id="{C8C4C653-523D-3E0D-6A6F-10DDA61086BE}"/>
                </a:ext>
              </a:extLst>
            </p:cNvPr>
            <p:cNvSpPr/>
            <p:nvPr/>
          </p:nvSpPr>
          <p:spPr>
            <a:xfrm>
              <a:off x="2415770" y="189841"/>
              <a:ext cx="13456461" cy="9907319"/>
            </a:xfrm>
            <a:custGeom>
              <a:avLst/>
              <a:gdLst/>
              <a:ahLst/>
              <a:cxnLst/>
              <a:rect l="l" t="t" r="r" b="b"/>
              <a:pathLst>
                <a:path w="13456461" h="9907319">
                  <a:moveTo>
                    <a:pt x="0" y="0"/>
                  </a:moveTo>
                  <a:lnTo>
                    <a:pt x="13456461" y="0"/>
                  </a:lnTo>
                  <a:lnTo>
                    <a:pt x="13456461" y="9907319"/>
                  </a:lnTo>
                  <a:lnTo>
                    <a:pt x="0" y="9907319"/>
                  </a:lnTo>
                  <a:lnTo>
                    <a:pt x="0" y="0"/>
                  </a:lnTo>
                  <a:close/>
                </a:path>
              </a:pathLst>
            </a:custGeom>
            <a:blipFill>
              <a:blip r:embed="rId3"/>
              <a:stretch>
                <a:fillRect/>
              </a:stretch>
            </a:blipFill>
          </p:spPr>
          <p:txBody>
            <a:bodyPr/>
            <a:lstStyle/>
            <a:p>
              <a:endParaRPr lang="en-AU"/>
            </a:p>
          </p:txBody>
        </p:sp>
        <p:sp>
          <p:nvSpPr>
            <p:cNvPr id="12" name="Freeform 4">
              <a:extLst>
                <a:ext uri="{FF2B5EF4-FFF2-40B4-BE49-F238E27FC236}">
                  <a16:creationId xmlns:a16="http://schemas.microsoft.com/office/drawing/2014/main" id="{4AC986A3-A323-1384-2973-5FC423A1426A}"/>
                </a:ext>
              </a:extLst>
            </p:cNvPr>
            <p:cNvSpPr/>
            <p:nvPr/>
          </p:nvSpPr>
          <p:spPr>
            <a:xfrm>
              <a:off x="4890169" y="472886"/>
              <a:ext cx="7880780" cy="5931703"/>
            </a:xfrm>
            <a:custGeom>
              <a:avLst/>
              <a:gdLst/>
              <a:ahLst/>
              <a:cxnLst/>
              <a:rect l="l" t="t" r="r" b="b"/>
              <a:pathLst>
                <a:path w="1278583" h="953794">
                  <a:moveTo>
                    <a:pt x="22403" y="0"/>
                  </a:moveTo>
                  <a:lnTo>
                    <a:pt x="1256180" y="0"/>
                  </a:lnTo>
                  <a:cubicBezTo>
                    <a:pt x="1262122" y="0"/>
                    <a:pt x="1267820" y="2360"/>
                    <a:pt x="1272021" y="6562"/>
                  </a:cubicBezTo>
                  <a:cubicBezTo>
                    <a:pt x="1276223" y="10763"/>
                    <a:pt x="1278583" y="16461"/>
                    <a:pt x="1278583" y="22403"/>
                  </a:cubicBezTo>
                  <a:lnTo>
                    <a:pt x="1278583" y="931391"/>
                  </a:lnTo>
                  <a:cubicBezTo>
                    <a:pt x="1278583" y="937332"/>
                    <a:pt x="1276223" y="943031"/>
                    <a:pt x="1272021" y="947232"/>
                  </a:cubicBezTo>
                  <a:cubicBezTo>
                    <a:pt x="1267820" y="951433"/>
                    <a:pt x="1262122" y="953794"/>
                    <a:pt x="1256180" y="953794"/>
                  </a:cubicBezTo>
                  <a:lnTo>
                    <a:pt x="22403" y="953794"/>
                  </a:lnTo>
                  <a:cubicBezTo>
                    <a:pt x="16461" y="953794"/>
                    <a:pt x="10763" y="951433"/>
                    <a:pt x="6562" y="947232"/>
                  </a:cubicBezTo>
                  <a:cubicBezTo>
                    <a:pt x="2360" y="943031"/>
                    <a:pt x="0" y="937332"/>
                    <a:pt x="0" y="931391"/>
                  </a:cubicBezTo>
                  <a:lnTo>
                    <a:pt x="0" y="22403"/>
                  </a:lnTo>
                  <a:cubicBezTo>
                    <a:pt x="0" y="16461"/>
                    <a:pt x="2360" y="10763"/>
                    <a:pt x="6562" y="6562"/>
                  </a:cubicBezTo>
                  <a:cubicBezTo>
                    <a:pt x="10763" y="2360"/>
                    <a:pt x="16461" y="0"/>
                    <a:pt x="22403" y="0"/>
                  </a:cubicBezTo>
                  <a:close/>
                </a:path>
              </a:pathLst>
            </a:custGeom>
            <a:blipFill>
              <a:blip r:embed="rId4"/>
              <a:stretch>
                <a:fillRect l="-5711" r="-5711"/>
              </a:stretch>
            </a:blipFill>
          </p:spPr>
          <p:txBody>
            <a:bodyPr/>
            <a:lstStyle/>
            <a:p>
              <a:endParaRPr lang="en-AU"/>
            </a:p>
          </p:txBody>
        </p:sp>
      </p:grpSp>
      <p:sp>
        <p:nvSpPr>
          <p:cNvPr id="9" name="TextBox 9"/>
          <p:cNvSpPr txBox="1"/>
          <p:nvPr/>
        </p:nvSpPr>
        <p:spPr>
          <a:xfrm>
            <a:off x="10801491" y="2544132"/>
            <a:ext cx="7098750" cy="6401753"/>
          </a:xfrm>
          <a:prstGeom prst="rect">
            <a:avLst/>
          </a:prstGeom>
        </p:spPr>
        <p:txBody>
          <a:bodyPr wrap="square" lIns="0" tIns="0" rIns="0" bIns="0" rtlCol="0" anchor="t">
            <a:spAutoFit/>
          </a:bodyPr>
          <a:lstStyle/>
          <a:p>
            <a:r>
              <a:rPr lang="en-GB" sz="2600">
                <a:solidFill>
                  <a:srgbClr val="444344"/>
                </a:solidFill>
                <a:latin typeface="Open Sans" pitchFamily="2" charset="0"/>
                <a:ea typeface="Open Sans" pitchFamily="2" charset="0"/>
                <a:cs typeface="Open Sans" pitchFamily="2" charset="0"/>
              </a:rPr>
              <a:t>360 is the tender portal Local Buy uses to receive your tender submission for our LGA Arrangements</a:t>
            </a:r>
          </a:p>
          <a:p>
            <a:endParaRPr lang="en-GB" sz="2600">
              <a:solidFill>
                <a:srgbClr val="444344"/>
              </a:solidFill>
              <a:latin typeface="Open Sans" pitchFamily="2" charset="0"/>
              <a:ea typeface="Open Sans" pitchFamily="2" charset="0"/>
              <a:cs typeface="Open Sans" pitchFamily="2" charset="0"/>
            </a:endParaRPr>
          </a:p>
          <a:p>
            <a:r>
              <a:rPr lang="en-AU" sz="2600">
                <a:solidFill>
                  <a:srgbClr val="444344"/>
                </a:solidFill>
                <a:latin typeface="Open Sans" pitchFamily="2" charset="0"/>
                <a:ea typeface="Open Sans" pitchFamily="2" charset="0"/>
                <a:cs typeface="Open Sans" pitchFamily="2" charset="0"/>
              </a:rPr>
              <a:t>You will be prompted to create an APET360 account if you have not done so, and it is completely free to register.</a:t>
            </a:r>
            <a:endParaRPr lang="en-US" sz="2600">
              <a:solidFill>
                <a:srgbClr val="444344"/>
              </a:solidFill>
              <a:latin typeface="Open Sans" pitchFamily="2" charset="0"/>
              <a:ea typeface="Open Sans" pitchFamily="2" charset="0"/>
              <a:cs typeface="Open Sans" pitchFamily="2" charset="0"/>
            </a:endParaRPr>
          </a:p>
          <a:p>
            <a:endParaRPr lang="en-GB" sz="2600">
              <a:solidFill>
                <a:srgbClr val="444344"/>
              </a:solidFill>
              <a:latin typeface="Open Sans" pitchFamily="2" charset="0"/>
              <a:ea typeface="Open Sans" pitchFamily="2" charset="0"/>
              <a:cs typeface="Open Sans" pitchFamily="2" charset="0"/>
            </a:endParaRPr>
          </a:p>
          <a:p>
            <a:pPr marL="457200" indent="-457200">
              <a:buClr>
                <a:srgbClr val="F9A01B"/>
              </a:buClr>
              <a:buSzPct val="180000"/>
              <a:buFont typeface="Wingdings" panose="05000000000000000000" pitchFamily="2" charset="2"/>
              <a:buChar char="ü"/>
            </a:pPr>
            <a:r>
              <a:rPr lang="en-GB" sz="2600">
                <a:solidFill>
                  <a:srgbClr val="444344"/>
                </a:solidFill>
                <a:latin typeface="Open Sans" pitchFamily="2" charset="0"/>
                <a:ea typeface="Open Sans" pitchFamily="2" charset="0"/>
                <a:cs typeface="Open Sans" pitchFamily="2" charset="0"/>
              </a:rPr>
              <a:t>	Every question needs a response! </a:t>
            </a:r>
          </a:p>
          <a:p>
            <a:pPr marL="457200" indent="-457200">
              <a:buClr>
                <a:srgbClr val="F9A01B"/>
              </a:buClr>
              <a:buSzPct val="180000"/>
              <a:buFont typeface="Wingdings" panose="05000000000000000000" pitchFamily="2" charset="2"/>
              <a:buChar char="ü"/>
            </a:pPr>
            <a:r>
              <a:rPr lang="en-GB" sz="2600">
                <a:solidFill>
                  <a:srgbClr val="444344"/>
                </a:solidFill>
                <a:latin typeface="Open Sans" pitchFamily="2" charset="0"/>
                <a:ea typeface="Open Sans" pitchFamily="2" charset="0"/>
                <a:cs typeface="Open Sans" pitchFamily="2" charset="0"/>
              </a:rPr>
              <a:t>	Answer every question!</a:t>
            </a:r>
          </a:p>
          <a:p>
            <a:pPr marL="457200" indent="-457200">
              <a:buClr>
                <a:srgbClr val="F9A01B"/>
              </a:buClr>
              <a:buSzPct val="180000"/>
              <a:buFont typeface="Wingdings" panose="05000000000000000000" pitchFamily="2" charset="2"/>
              <a:buChar char="ü"/>
            </a:pPr>
            <a:r>
              <a:rPr lang="en-GB" sz="2600">
                <a:solidFill>
                  <a:srgbClr val="444344"/>
                </a:solidFill>
                <a:latin typeface="Open Sans" pitchFamily="2" charset="0"/>
                <a:ea typeface="Open Sans" pitchFamily="2" charset="0"/>
                <a:cs typeface="Open Sans" pitchFamily="2" charset="0"/>
              </a:rPr>
              <a:t>	Read every addendum. </a:t>
            </a:r>
          </a:p>
          <a:p>
            <a:pPr marL="457200" indent="-457200">
              <a:buClr>
                <a:srgbClr val="F9A01B"/>
              </a:buClr>
              <a:buSzPct val="180000"/>
              <a:buFont typeface="Wingdings" panose="05000000000000000000" pitchFamily="2" charset="2"/>
              <a:buChar char="ü"/>
            </a:pPr>
            <a:r>
              <a:rPr lang="en-GB" sz="2600">
                <a:solidFill>
                  <a:srgbClr val="444344"/>
                </a:solidFill>
                <a:latin typeface="Open Sans" pitchFamily="2" charset="0"/>
                <a:ea typeface="Open Sans" pitchFamily="2" charset="0"/>
                <a:cs typeface="Open Sans" pitchFamily="2" charset="0"/>
              </a:rPr>
              <a:t>	The "Final Step" will not let you submit   </a:t>
            </a:r>
          </a:p>
          <a:p>
            <a:pPr>
              <a:buClr>
                <a:srgbClr val="F9A01B"/>
              </a:buClr>
              <a:buSzPct val="180000"/>
            </a:pPr>
            <a:r>
              <a:rPr lang="en-GB" sz="2600">
                <a:solidFill>
                  <a:srgbClr val="444344"/>
                </a:solidFill>
                <a:latin typeface="Open Sans" pitchFamily="2" charset="0"/>
                <a:ea typeface="Open Sans" pitchFamily="2" charset="0"/>
                <a:cs typeface="Open Sans" pitchFamily="2" charset="0"/>
              </a:rPr>
              <a:t>           until everything is complete. </a:t>
            </a:r>
          </a:p>
          <a:p>
            <a:endParaRPr lang="en-AU" sz="2600">
              <a:solidFill>
                <a:srgbClr val="444344"/>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endParaRPr>
          </a:p>
          <a:p>
            <a:r>
              <a:rPr lang="en-AU" sz="2600">
                <a:solidFill>
                  <a:srgbClr val="184A64"/>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https://360providers.apetsoftware.</a:t>
            </a:r>
          </a:p>
          <a:p>
            <a:r>
              <a:rPr lang="en-AU" sz="2600">
                <a:solidFill>
                  <a:srgbClr val="184A64"/>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com.au/request/open/</a:t>
            </a:r>
            <a:r>
              <a:rPr lang="en-AU" sz="2600" err="1">
                <a:solidFill>
                  <a:srgbClr val="184A64"/>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localbuyrft</a:t>
            </a:r>
            <a:r>
              <a:rPr lang="en-AU" sz="2600">
                <a:solidFill>
                  <a:srgbClr val="184A64"/>
                </a:solidFill>
                <a:latin typeface="Open Sans" pitchFamily="2" charset="0"/>
                <a:ea typeface="Open Sans" pitchFamily="2" charset="0"/>
                <a:cs typeface="Open Sans" pitchFamily="2" charset="0"/>
              </a:rPr>
              <a:t>  </a:t>
            </a:r>
          </a:p>
        </p:txBody>
      </p:sp>
      <p:sp>
        <p:nvSpPr>
          <p:cNvPr id="3" name="TextBox 9">
            <a:extLst>
              <a:ext uri="{FF2B5EF4-FFF2-40B4-BE49-F238E27FC236}">
                <a16:creationId xmlns:a16="http://schemas.microsoft.com/office/drawing/2014/main" id="{C1EF8EA9-DE32-E7D4-081B-C42648C50552}"/>
              </a:ext>
            </a:extLst>
          </p:cNvPr>
          <p:cNvSpPr txBox="1"/>
          <p:nvPr/>
        </p:nvSpPr>
        <p:spPr>
          <a:xfrm>
            <a:off x="1800499" y="7908172"/>
            <a:ext cx="5955466" cy="2154436"/>
          </a:xfrm>
          <a:prstGeom prst="rect">
            <a:avLst/>
          </a:prstGeom>
        </p:spPr>
        <p:txBody>
          <a:bodyPr wrap="square" lIns="0" tIns="0" rIns="0" bIns="0" rtlCol="0" anchor="t">
            <a:spAutoFit/>
          </a:bodyPr>
          <a:lstStyle/>
          <a:p>
            <a:pPr algn="ctr"/>
            <a:r>
              <a:rPr lang="en-GB" sz="2800" b="1">
                <a:solidFill>
                  <a:srgbClr val="F9A01B"/>
                </a:solidFill>
                <a:latin typeface="Architects Daughter" panose="020B0604020202020204" charset="0"/>
              </a:rPr>
              <a:t>Local Buy cannot see suppliers’ responses until the request has closed (this assists evaluation teams reach their decisions using fair and equitable systems).</a:t>
            </a:r>
            <a:endParaRPr lang="en-AU" sz="2800" kern="100">
              <a:solidFill>
                <a:srgbClr val="F9A01B"/>
              </a:solidFill>
              <a:effectLst/>
              <a:latin typeface="Architects Daughter" panose="020B0604020202020204" charset="0"/>
              <a:ea typeface="Open Sans" pitchFamily="2" charset="0"/>
              <a:cs typeface="Open Sans" pitchFamily="2" charset="0"/>
            </a:endParaRPr>
          </a:p>
        </p:txBody>
      </p:sp>
      <p:sp>
        <p:nvSpPr>
          <p:cNvPr id="6" name="TextBox 6"/>
          <p:cNvSpPr txBox="1"/>
          <p:nvPr/>
        </p:nvSpPr>
        <p:spPr>
          <a:xfrm>
            <a:off x="1137133" y="665335"/>
            <a:ext cx="6618832" cy="1487587"/>
          </a:xfrm>
          <a:prstGeom prst="rect">
            <a:avLst/>
          </a:prstGeom>
        </p:spPr>
        <p:txBody>
          <a:bodyPr wrap="square" lIns="0" tIns="0" rIns="0" bIns="0" rtlCol="0" anchor="t">
            <a:spAutoFit/>
          </a:bodyPr>
          <a:lstStyle/>
          <a:p>
            <a:pPr>
              <a:lnSpc>
                <a:spcPts val="5814"/>
              </a:lnSpc>
            </a:pPr>
            <a:r>
              <a:rPr lang="en-AU" sz="5000" b="1">
                <a:solidFill>
                  <a:schemeClr val="bg1"/>
                </a:solidFill>
                <a:latin typeface="Open Sans" pitchFamily="2" charset="0"/>
                <a:ea typeface="Open Sans" pitchFamily="2" charset="0"/>
                <a:cs typeface="Open Sans" pitchFamily="2" charset="0"/>
              </a:rPr>
              <a:t>360 Providers</a:t>
            </a:r>
          </a:p>
          <a:p>
            <a:pPr algn="ctr">
              <a:lnSpc>
                <a:spcPts val="5814"/>
              </a:lnSpc>
            </a:pPr>
            <a:endParaRPr lang="en-US" sz="5000" b="1" spc="91">
              <a:solidFill>
                <a:schemeClr val="bg1"/>
              </a:solidFill>
              <a:latin typeface="Open Sans" pitchFamily="2" charset="0"/>
              <a:ea typeface="Open Sans" pitchFamily="2" charset="0"/>
              <a:cs typeface="Open Sans" pitchFamily="2" charset="0"/>
            </a:endParaRPr>
          </a:p>
        </p:txBody>
      </p:sp>
      <p:sp>
        <p:nvSpPr>
          <p:cNvPr id="2" name="Freeform 7">
            <a:extLst>
              <a:ext uri="{FF2B5EF4-FFF2-40B4-BE49-F238E27FC236}">
                <a16:creationId xmlns:a16="http://schemas.microsoft.com/office/drawing/2014/main" id="{13CB73DD-D30F-96C3-1454-A908FF241F5B}"/>
              </a:ext>
            </a:extLst>
          </p:cNvPr>
          <p:cNvSpPr>
            <a:spLocks noChangeAspect="1"/>
          </p:cNvSpPr>
          <p:nvPr/>
        </p:nvSpPr>
        <p:spPr>
          <a:xfrm>
            <a:off x="13382171" y="293261"/>
            <a:ext cx="4273807" cy="1380272"/>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6"/>
            <a:stretch>
              <a:fillRect/>
            </a:stretch>
          </a:blipFill>
        </p:spPr>
        <p:txBody>
          <a:bodyPr/>
          <a:lstStyle/>
          <a:p>
            <a:endParaRPr lang="en-AU"/>
          </a:p>
        </p:txBody>
      </p:sp>
      <p:sp>
        <p:nvSpPr>
          <p:cNvPr id="5" name="TextBox 9">
            <a:extLst>
              <a:ext uri="{FF2B5EF4-FFF2-40B4-BE49-F238E27FC236}">
                <a16:creationId xmlns:a16="http://schemas.microsoft.com/office/drawing/2014/main" id="{A744D350-80B2-226A-0FA6-A0BC727874B2}"/>
              </a:ext>
            </a:extLst>
          </p:cNvPr>
          <p:cNvSpPr txBox="1"/>
          <p:nvPr/>
        </p:nvSpPr>
        <p:spPr>
          <a:xfrm>
            <a:off x="13425713" y="1673286"/>
            <a:ext cx="5613877" cy="413575"/>
          </a:xfrm>
          <a:prstGeom prst="rect">
            <a:avLst/>
          </a:prstGeom>
        </p:spPr>
        <p:txBody>
          <a:bodyPr lIns="0" tIns="0" rIns="0" bIns="0" rtlCol="0" anchor="t">
            <a:spAutoFit/>
          </a:bodyPr>
          <a:lstStyle/>
          <a:p>
            <a:pPr algn="l">
              <a:lnSpc>
                <a:spcPts val="3499"/>
              </a:lnSpc>
              <a:spcBef>
                <a:spcPct val="0"/>
              </a:spcBef>
            </a:pPr>
            <a:r>
              <a:rPr lang="en-US" sz="2000">
                <a:solidFill>
                  <a:srgbClr val="F9A01B"/>
                </a:solidFill>
                <a:latin typeface="Architects Daughter"/>
                <a:ea typeface="Architects Daughter"/>
                <a:cs typeface="Architects Daughter"/>
                <a:sym typeface="Architects Daughter"/>
              </a:rPr>
              <a:t>Advancing Queensland Procurement</a:t>
            </a:r>
          </a:p>
        </p:txBody>
      </p:sp>
      <p:sp>
        <p:nvSpPr>
          <p:cNvPr id="11" name="Freeform 45">
            <a:extLst>
              <a:ext uri="{FF2B5EF4-FFF2-40B4-BE49-F238E27FC236}">
                <a16:creationId xmlns:a16="http://schemas.microsoft.com/office/drawing/2014/main" id="{4A03CA6F-3683-E04B-93B4-60CB8B2934FF}"/>
              </a:ext>
            </a:extLst>
          </p:cNvPr>
          <p:cNvSpPr/>
          <p:nvPr/>
        </p:nvSpPr>
        <p:spPr>
          <a:xfrm rot="16200000" flipH="1">
            <a:off x="15378545" y="7491157"/>
            <a:ext cx="2909455" cy="2909455"/>
          </a:xfrm>
          <a:custGeom>
            <a:avLst/>
            <a:gdLst/>
            <a:ahLst/>
            <a:cxnLst/>
            <a:rect l="l" t="t" r="r" b="b"/>
            <a:pathLst>
              <a:path w="2909455" h="2909455">
                <a:moveTo>
                  <a:pt x="0" y="0"/>
                </a:moveTo>
                <a:lnTo>
                  <a:pt x="0" y="2909455"/>
                </a:lnTo>
                <a:lnTo>
                  <a:pt x="2909455" y="2909455"/>
                </a:lnTo>
                <a:lnTo>
                  <a:pt x="2909455" y="0"/>
                </a:lnTo>
                <a:lnTo>
                  <a:pt x="0" y="0"/>
                </a:lnTo>
                <a:close/>
              </a:path>
            </a:pathLst>
          </a:custGeom>
          <a:blipFill>
            <a:blip r:embed="rId7">
              <a:alphaModFix amt="19999"/>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a:p>
        </p:txBody>
      </p:sp>
    </p:spTree>
    <p:extLst>
      <p:ext uri="{BB962C8B-B14F-4D97-AF65-F5344CB8AC3E}">
        <p14:creationId xmlns:p14="http://schemas.microsoft.com/office/powerpoint/2010/main" val="11873897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8D964A-3FD6-C3C0-6419-B07E4ABA36F6}"/>
              </a:ext>
            </a:extLst>
          </p:cNvPr>
          <p:cNvPicPr>
            <a:picLocks noChangeAspect="1"/>
          </p:cNvPicPr>
          <p:nvPr/>
        </p:nvPicPr>
        <p:blipFill rotWithShape="1">
          <a:blip r:embed="rId3">
            <a:extLst>
              <a:ext uri="{28A0092B-C50C-407E-A947-70E740481C1C}">
                <a14:useLocalDpi xmlns:a14="http://schemas.microsoft.com/office/drawing/2010/main" val="0"/>
              </a:ext>
            </a:extLst>
          </a:blip>
          <a:srcRect l="54149" t="71" r="-16616" b="-71"/>
          <a:stretch/>
        </p:blipFill>
        <p:spPr>
          <a:xfrm>
            <a:off x="10135518" y="-980447"/>
            <a:ext cx="11226188" cy="12026038"/>
          </a:xfrm>
          <a:prstGeom prst="rect">
            <a:avLst/>
          </a:prstGeom>
        </p:spPr>
      </p:pic>
      <p:sp>
        <p:nvSpPr>
          <p:cNvPr id="5" name="TextBox 4">
            <a:extLst>
              <a:ext uri="{FF2B5EF4-FFF2-40B4-BE49-F238E27FC236}">
                <a16:creationId xmlns:a16="http://schemas.microsoft.com/office/drawing/2014/main" id="{D28797A8-F656-EE44-650B-0661F7E38989}"/>
              </a:ext>
            </a:extLst>
          </p:cNvPr>
          <p:cNvSpPr txBox="1"/>
          <p:nvPr/>
        </p:nvSpPr>
        <p:spPr>
          <a:xfrm>
            <a:off x="684492" y="3473237"/>
            <a:ext cx="9564616" cy="4493538"/>
          </a:xfrm>
          <a:prstGeom prst="rect">
            <a:avLst/>
          </a:prstGeom>
          <a:noFill/>
        </p:spPr>
        <p:txBody>
          <a:bodyPr wrap="square" lIns="91440" tIns="45720" rIns="91440" bIns="45720" anchor="t">
            <a:spAutoFit/>
          </a:bodyPr>
          <a:lstStyle/>
          <a:p>
            <a:r>
              <a:rPr lang="en-AU" sz="2600" b="1" dirty="0">
                <a:solidFill>
                  <a:srgbClr val="444344"/>
                </a:solidFill>
                <a:latin typeface="Open Sans" pitchFamily="2" charset="0"/>
                <a:ea typeface="Open Sans" pitchFamily="2" charset="0"/>
                <a:cs typeface="Open Sans" pitchFamily="2" charset="0"/>
              </a:rPr>
              <a:t>General Conditions of Contract:</a:t>
            </a:r>
            <a:r>
              <a:rPr lang="en-AU" sz="2600" dirty="0">
                <a:solidFill>
                  <a:srgbClr val="444344"/>
                </a:solidFill>
                <a:latin typeface="Open Sans" pitchFamily="2" charset="0"/>
                <a:ea typeface="Open Sans" pitchFamily="2" charset="0"/>
                <a:cs typeface="Open Sans" pitchFamily="2" charset="0"/>
              </a:rPr>
              <a:t> The contract between the supplier and Local Buy. </a:t>
            </a:r>
          </a:p>
          <a:p>
            <a:endParaRPr lang="en-AU" sz="2600" dirty="0">
              <a:solidFill>
                <a:srgbClr val="444344"/>
              </a:solidFill>
              <a:latin typeface="Open Sans" pitchFamily="2" charset="0"/>
              <a:ea typeface="Open Sans" pitchFamily="2" charset="0"/>
              <a:cs typeface="Open Sans" pitchFamily="2" charset="0"/>
            </a:endParaRPr>
          </a:p>
          <a:p>
            <a:endParaRPr lang="en-US" sz="2600" dirty="0">
              <a:solidFill>
                <a:srgbClr val="444344"/>
              </a:solidFill>
              <a:latin typeface="Open Sans" pitchFamily="2" charset="0"/>
              <a:ea typeface="Open Sans" pitchFamily="2" charset="0"/>
              <a:cs typeface="Open Sans" pitchFamily="2" charset="0"/>
            </a:endParaRPr>
          </a:p>
          <a:p>
            <a:r>
              <a:rPr lang="en-AU" sz="2600" b="1" dirty="0">
                <a:solidFill>
                  <a:srgbClr val="444344"/>
                </a:solidFill>
                <a:latin typeface="Open Sans" pitchFamily="2" charset="0"/>
                <a:ea typeface="Open Sans" pitchFamily="2" charset="0"/>
                <a:cs typeface="Open Sans" pitchFamily="2" charset="0"/>
              </a:rPr>
              <a:t>Specification:</a:t>
            </a:r>
            <a:r>
              <a:rPr lang="en-AU" sz="2600" dirty="0">
                <a:solidFill>
                  <a:srgbClr val="444344"/>
                </a:solidFill>
                <a:latin typeface="Open Sans" pitchFamily="2" charset="0"/>
                <a:ea typeface="Open Sans" pitchFamily="2" charset="0"/>
                <a:cs typeface="Open Sans" pitchFamily="2" charset="0"/>
              </a:rPr>
              <a:t> The technical information about the arrangement. </a:t>
            </a:r>
          </a:p>
          <a:p>
            <a:endParaRPr lang="en-AU" sz="2600" dirty="0">
              <a:solidFill>
                <a:srgbClr val="444344"/>
              </a:solidFill>
              <a:latin typeface="Open Sans" pitchFamily="2" charset="0"/>
              <a:ea typeface="Open Sans" pitchFamily="2" charset="0"/>
              <a:cs typeface="Open Sans" pitchFamily="2" charset="0"/>
            </a:endParaRPr>
          </a:p>
          <a:p>
            <a:endParaRPr lang="en-AU" sz="2600" dirty="0">
              <a:solidFill>
                <a:srgbClr val="444344"/>
              </a:solidFill>
              <a:latin typeface="Open Sans" pitchFamily="2" charset="0"/>
              <a:ea typeface="Open Sans" pitchFamily="2" charset="0"/>
              <a:cs typeface="Open Sans" pitchFamily="2" charset="0"/>
            </a:endParaRPr>
          </a:p>
          <a:p>
            <a:r>
              <a:rPr lang="en-AU" sz="2600" b="1" dirty="0">
                <a:solidFill>
                  <a:srgbClr val="444344"/>
                </a:solidFill>
                <a:latin typeface="Open Sans" pitchFamily="2" charset="0"/>
                <a:ea typeface="Open Sans" pitchFamily="2" charset="0"/>
                <a:cs typeface="Open Sans" pitchFamily="2" charset="0"/>
              </a:rPr>
              <a:t>Purchaser Conditions of Contract:</a:t>
            </a:r>
            <a:r>
              <a:rPr lang="en-AU" sz="2600" dirty="0">
                <a:solidFill>
                  <a:srgbClr val="444344"/>
                </a:solidFill>
                <a:latin typeface="Open Sans" pitchFamily="2" charset="0"/>
                <a:ea typeface="Open Sans" pitchFamily="2" charset="0"/>
                <a:cs typeface="Open Sans" pitchFamily="2" charset="0"/>
              </a:rPr>
              <a:t> The contract that is used when a purchaser engages a supplier through a Local Buy arrangement. </a:t>
            </a:r>
          </a:p>
        </p:txBody>
      </p:sp>
      <p:sp>
        <p:nvSpPr>
          <p:cNvPr id="10" name="Rectangle: Rounded Corners 9">
            <a:extLst>
              <a:ext uri="{FF2B5EF4-FFF2-40B4-BE49-F238E27FC236}">
                <a16:creationId xmlns:a16="http://schemas.microsoft.com/office/drawing/2014/main" id="{C790D5CA-A045-E69D-4CDD-89E11C471006}"/>
              </a:ext>
            </a:extLst>
          </p:cNvPr>
          <p:cNvSpPr/>
          <p:nvPr/>
        </p:nvSpPr>
        <p:spPr>
          <a:xfrm>
            <a:off x="12245981" y="4279941"/>
            <a:ext cx="3555277" cy="2344061"/>
          </a:xfrm>
          <a:prstGeom prst="round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3A7A0E5C-9D1C-D5A9-86A4-E76A7D78D938}"/>
              </a:ext>
            </a:extLst>
          </p:cNvPr>
          <p:cNvSpPr txBox="1"/>
          <p:nvPr/>
        </p:nvSpPr>
        <p:spPr>
          <a:xfrm>
            <a:off x="12521982" y="4420568"/>
            <a:ext cx="3054423" cy="1938992"/>
          </a:xfrm>
          <a:prstGeom prst="rect">
            <a:avLst/>
          </a:prstGeom>
          <a:noFill/>
        </p:spPr>
        <p:txBody>
          <a:bodyPr wrap="square">
            <a:spAutoFit/>
          </a:bodyPr>
          <a:lstStyle/>
          <a:p>
            <a:pPr algn="ctr"/>
            <a:r>
              <a:rPr lang="en-US" sz="3000">
                <a:solidFill>
                  <a:srgbClr val="444344"/>
                </a:solidFill>
                <a:latin typeface="Architects Daughter"/>
              </a:rPr>
              <a:t>Please ensure you read these documents thoroughly!</a:t>
            </a:r>
          </a:p>
        </p:txBody>
      </p:sp>
      <p:sp>
        <p:nvSpPr>
          <p:cNvPr id="3" name="TextBox 2">
            <a:extLst>
              <a:ext uri="{FF2B5EF4-FFF2-40B4-BE49-F238E27FC236}">
                <a16:creationId xmlns:a16="http://schemas.microsoft.com/office/drawing/2014/main" id="{28D628DE-FEE5-36C9-793B-0C5084DDF581}"/>
              </a:ext>
            </a:extLst>
          </p:cNvPr>
          <p:cNvSpPr txBox="1"/>
          <p:nvPr/>
        </p:nvSpPr>
        <p:spPr>
          <a:xfrm>
            <a:off x="670141" y="1987524"/>
            <a:ext cx="8144075" cy="1077218"/>
          </a:xfrm>
          <a:prstGeom prst="rect">
            <a:avLst/>
          </a:prstGeom>
          <a:noFill/>
        </p:spPr>
        <p:txBody>
          <a:bodyPr wrap="square">
            <a:spAutoFit/>
          </a:bodyPr>
          <a:lstStyle/>
          <a:p>
            <a:pPr marL="0" marR="0">
              <a:spcBef>
                <a:spcPts val="0"/>
              </a:spcBef>
              <a:spcAft>
                <a:spcPts val="0"/>
              </a:spcAft>
            </a:pPr>
            <a:r>
              <a:rPr lang="en-AU" sz="3200" b="1">
                <a:solidFill>
                  <a:srgbClr val="F9A01B"/>
                </a:solidFill>
                <a:latin typeface="Architects Daughter" panose="020B0604020202020204" charset="0"/>
                <a:ea typeface="Open Sans" pitchFamily="2" charset="0"/>
                <a:cs typeface="Open Sans" pitchFamily="2" charset="0"/>
              </a:rPr>
              <a:t>Default Purchaser Conditions of Contract (PCCs</a:t>
            </a:r>
            <a:r>
              <a:rPr lang="en-AU" sz="3200">
                <a:solidFill>
                  <a:srgbClr val="F9A01B"/>
                </a:solidFill>
                <a:latin typeface="Architects Daughter" panose="020B0604020202020204" charset="0"/>
                <a:ea typeface="Open Sans" pitchFamily="2" charset="0"/>
                <a:cs typeface="Open Sans" pitchFamily="2" charset="0"/>
              </a:rPr>
              <a:t>)</a:t>
            </a:r>
            <a:endParaRPr lang="en-AU" sz="2600">
              <a:solidFill>
                <a:srgbClr val="444344"/>
              </a:solidFill>
              <a:latin typeface="Open Sans" pitchFamily="2" charset="0"/>
              <a:ea typeface="Open Sans" pitchFamily="2" charset="0"/>
              <a:cs typeface="Open Sans" pitchFamily="2" charset="0"/>
            </a:endParaRPr>
          </a:p>
        </p:txBody>
      </p:sp>
      <p:sp>
        <p:nvSpPr>
          <p:cNvPr id="6" name="Freeform 8">
            <a:extLst>
              <a:ext uri="{FF2B5EF4-FFF2-40B4-BE49-F238E27FC236}">
                <a16:creationId xmlns:a16="http://schemas.microsoft.com/office/drawing/2014/main" id="{DA236DDF-B22D-4DE1-91C6-A39F5B3C7925}"/>
              </a:ext>
            </a:extLst>
          </p:cNvPr>
          <p:cNvSpPr/>
          <p:nvPr/>
        </p:nvSpPr>
        <p:spPr>
          <a:xfrm rot="5400000">
            <a:off x="1639416" y="-5450127"/>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4" name="TextBox 3">
            <a:extLst>
              <a:ext uri="{FF2B5EF4-FFF2-40B4-BE49-F238E27FC236}">
                <a16:creationId xmlns:a16="http://schemas.microsoft.com/office/drawing/2014/main" id="{ED8D760D-B5F5-7558-31C1-426F2084005A}"/>
              </a:ext>
            </a:extLst>
          </p:cNvPr>
          <p:cNvSpPr txBox="1"/>
          <p:nvPr/>
        </p:nvSpPr>
        <p:spPr>
          <a:xfrm>
            <a:off x="357352" y="569039"/>
            <a:ext cx="12516591" cy="907941"/>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5000" b="1">
                <a:solidFill>
                  <a:schemeClr val="bg1"/>
                </a:solidFill>
                <a:latin typeface="Open Sans"/>
                <a:ea typeface="Open Sans"/>
                <a:cs typeface="Open Sans"/>
              </a:rPr>
              <a:t>Important Documents </a:t>
            </a:r>
            <a:endParaRPr lang="en-AU" sz="5000" b="1">
              <a:solidFill>
                <a:schemeClr val="bg1"/>
              </a:solidFill>
              <a:latin typeface="Open Sans" pitchFamily="2" charset="0"/>
              <a:ea typeface="Open Sans" pitchFamily="2" charset="0"/>
              <a:cs typeface="Open Sans" pitchFamily="2" charset="0"/>
            </a:endParaRPr>
          </a:p>
        </p:txBody>
      </p:sp>
      <p:sp>
        <p:nvSpPr>
          <p:cNvPr id="7" name="Freeform 2">
            <a:hlinkClick r:id="rId4" tooltip="https://www.localbuy.net.au"/>
            <a:extLst>
              <a:ext uri="{FF2B5EF4-FFF2-40B4-BE49-F238E27FC236}">
                <a16:creationId xmlns:a16="http://schemas.microsoft.com/office/drawing/2014/main" id="{5FD2338F-5755-8D85-0B12-8588E2FB47E0}"/>
              </a:ext>
            </a:extLst>
          </p:cNvPr>
          <p:cNvSpPr/>
          <p:nvPr/>
        </p:nvSpPr>
        <p:spPr>
          <a:xfrm>
            <a:off x="813057" y="8497007"/>
            <a:ext cx="3431145" cy="1108126"/>
          </a:xfrm>
          <a:custGeom>
            <a:avLst/>
            <a:gdLst/>
            <a:ahLst/>
            <a:cxnLst/>
            <a:rect l="l" t="t" r="r" b="b"/>
            <a:pathLst>
              <a:path w="3431145" h="1108126">
                <a:moveTo>
                  <a:pt x="0" y="0"/>
                </a:moveTo>
                <a:lnTo>
                  <a:pt x="3431145" y="0"/>
                </a:lnTo>
                <a:lnTo>
                  <a:pt x="3431145" y="1108125"/>
                </a:lnTo>
                <a:lnTo>
                  <a:pt x="0" y="1108125"/>
                </a:lnTo>
                <a:lnTo>
                  <a:pt x="0" y="0"/>
                </a:lnTo>
                <a:close/>
              </a:path>
            </a:pathLst>
          </a:custGeom>
          <a:blipFill>
            <a:blip r:embed="rId5"/>
            <a:stretch>
              <a:fillRect/>
            </a:stretch>
          </a:blipFill>
        </p:spPr>
        <p:txBody>
          <a:bodyPr/>
          <a:lstStyle/>
          <a:p>
            <a:endParaRPr lang="en-AU"/>
          </a:p>
        </p:txBody>
      </p:sp>
    </p:spTree>
    <p:extLst>
      <p:ext uri="{BB962C8B-B14F-4D97-AF65-F5344CB8AC3E}">
        <p14:creationId xmlns:p14="http://schemas.microsoft.com/office/powerpoint/2010/main" val="12338759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2">
            <a:extLst>
              <a:ext uri="{FF2B5EF4-FFF2-40B4-BE49-F238E27FC236}">
                <a16:creationId xmlns:a16="http://schemas.microsoft.com/office/drawing/2014/main" id="{4ECD6D31-593C-330F-5EBC-2A18E1E51DE0}"/>
              </a:ext>
            </a:extLst>
          </p:cNvPr>
          <p:cNvSpPr/>
          <p:nvPr/>
        </p:nvSpPr>
        <p:spPr>
          <a:xfrm>
            <a:off x="-1" y="0"/>
            <a:ext cx="8519887"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3"/>
            <a:stretch>
              <a:fillRect l="-51895" r="-29215"/>
            </a:stretch>
          </a:blipFill>
        </p:spPr>
        <p:txBody>
          <a:bodyPr/>
          <a:lstStyle/>
          <a:p>
            <a:endParaRPr lang="en-AU"/>
          </a:p>
        </p:txBody>
      </p:sp>
      <p:sp>
        <p:nvSpPr>
          <p:cNvPr id="40" name="TextBox 22">
            <a:extLst>
              <a:ext uri="{FF2B5EF4-FFF2-40B4-BE49-F238E27FC236}">
                <a16:creationId xmlns:a16="http://schemas.microsoft.com/office/drawing/2014/main" id="{11B4473F-D59D-C33B-DBA3-89FA93BC2DB8}"/>
              </a:ext>
            </a:extLst>
          </p:cNvPr>
          <p:cNvSpPr txBox="1"/>
          <p:nvPr/>
        </p:nvSpPr>
        <p:spPr>
          <a:xfrm>
            <a:off x="-480855" y="9781266"/>
            <a:ext cx="7548964" cy="345864"/>
          </a:xfrm>
          <a:prstGeom prst="rect">
            <a:avLst/>
          </a:prstGeom>
        </p:spPr>
        <p:txBody>
          <a:bodyPr lIns="0" tIns="0" rIns="0" bIns="0" rtlCol="0" anchor="t">
            <a:spAutoFit/>
          </a:bodyPr>
          <a:lstStyle/>
          <a:p>
            <a:pPr algn="ctr">
              <a:lnSpc>
                <a:spcPts val="2784"/>
              </a:lnSpc>
            </a:pPr>
            <a:r>
              <a:rPr lang="en-US" sz="1989">
                <a:solidFill>
                  <a:srgbClr val="FEFEFE"/>
                </a:solidFill>
                <a:latin typeface="Architects Daughter"/>
              </a:rPr>
              <a:t>COURTESY OF ROCKHAMPTON REGIONAL COUNCIL</a:t>
            </a:r>
          </a:p>
        </p:txBody>
      </p:sp>
      <p:sp>
        <p:nvSpPr>
          <p:cNvPr id="7" name="Freeform 6">
            <a:extLst>
              <a:ext uri="{FF2B5EF4-FFF2-40B4-BE49-F238E27FC236}">
                <a16:creationId xmlns:a16="http://schemas.microsoft.com/office/drawing/2014/main" id="{A1DB18CF-999A-954A-351D-40027E2E7ED5}"/>
              </a:ext>
            </a:extLst>
          </p:cNvPr>
          <p:cNvSpPr/>
          <p:nvPr/>
        </p:nvSpPr>
        <p:spPr>
          <a:xfrm rot="5400000">
            <a:off x="6048253" y="-3743384"/>
            <a:ext cx="1768641" cy="10693146"/>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6" name="Freeform 6">
            <a:extLst>
              <a:ext uri="{FF2B5EF4-FFF2-40B4-BE49-F238E27FC236}">
                <a16:creationId xmlns:a16="http://schemas.microsoft.com/office/drawing/2014/main" id="{51904D88-72F6-11CB-1D96-2CCE4965AE85}"/>
              </a:ext>
            </a:extLst>
          </p:cNvPr>
          <p:cNvSpPr/>
          <p:nvPr/>
        </p:nvSpPr>
        <p:spPr>
          <a:xfrm rot="5400000">
            <a:off x="3377566" y="-3743384"/>
            <a:ext cx="1768641" cy="10693146"/>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15" name="TextBox 2">
            <a:extLst>
              <a:ext uri="{FF2B5EF4-FFF2-40B4-BE49-F238E27FC236}">
                <a16:creationId xmlns:a16="http://schemas.microsoft.com/office/drawing/2014/main" id="{F6585CE8-F868-7A64-F0C3-59B9717E1EDE}"/>
              </a:ext>
            </a:extLst>
          </p:cNvPr>
          <p:cNvSpPr txBox="1"/>
          <p:nvPr/>
        </p:nvSpPr>
        <p:spPr>
          <a:xfrm>
            <a:off x="11254722" y="2960769"/>
            <a:ext cx="6534090" cy="1338828"/>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3600">
                <a:solidFill>
                  <a:schemeClr val="bg1"/>
                </a:solidFill>
                <a:ea typeface="+mn-lt"/>
                <a:cs typeface="+mn-lt"/>
              </a:rPr>
              <a:t>Spend via Local Buy Arrangement</a:t>
            </a:r>
          </a:p>
          <a:p>
            <a:r>
              <a:rPr lang="en-AU" sz="4200" b="1">
                <a:solidFill>
                  <a:schemeClr val="bg1"/>
                </a:solidFill>
                <a:ea typeface="+mn-lt"/>
                <a:cs typeface="+mn-lt"/>
              </a:rPr>
              <a:t>$115 million last fin year</a:t>
            </a:r>
            <a:endParaRPr lang="en-AU" sz="4200">
              <a:solidFill>
                <a:schemeClr val="bg1"/>
              </a:solidFill>
              <a:ea typeface="+mn-lt"/>
              <a:cs typeface="+mn-lt"/>
            </a:endParaRPr>
          </a:p>
        </p:txBody>
      </p:sp>
      <p:sp>
        <p:nvSpPr>
          <p:cNvPr id="5" name="TextBox 4">
            <a:extLst>
              <a:ext uri="{FF2B5EF4-FFF2-40B4-BE49-F238E27FC236}">
                <a16:creationId xmlns:a16="http://schemas.microsoft.com/office/drawing/2014/main" id="{917DFE36-163D-6BB5-3EB1-788AA2BA5428}"/>
              </a:ext>
            </a:extLst>
          </p:cNvPr>
          <p:cNvSpPr txBox="1"/>
          <p:nvPr/>
        </p:nvSpPr>
        <p:spPr>
          <a:xfrm>
            <a:off x="8798588" y="3049210"/>
            <a:ext cx="8857390" cy="6940361"/>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2600">
                <a:solidFill>
                  <a:srgbClr val="444344"/>
                </a:solidFill>
                <a:latin typeface="Open Sans" pitchFamily="2" charset="0"/>
                <a:ea typeface="Open Sans" pitchFamily="2" charset="0"/>
                <a:cs typeface="Open Sans" pitchFamily="2" charset="0"/>
              </a:rPr>
              <a:t>Part of Local Buys process is to ensure a base-line level of insurance (determined on the arrangement, category and level of risk) is applied. This base-line level of insurance is what councils typically require.</a:t>
            </a:r>
          </a:p>
          <a:p>
            <a:endParaRPr lang="en-AU" sz="2600">
              <a:solidFill>
                <a:srgbClr val="444344"/>
              </a:solidFill>
              <a:latin typeface="Open Sans" pitchFamily="2" charset="0"/>
              <a:ea typeface="Open Sans" pitchFamily="2" charset="0"/>
              <a:cs typeface="Open Sans" pitchFamily="2" charset="0"/>
            </a:endParaRPr>
          </a:p>
          <a:p>
            <a:r>
              <a:rPr lang="en-AU" sz="2600">
                <a:solidFill>
                  <a:srgbClr val="444344"/>
                </a:solidFill>
                <a:latin typeface="Open Sans" pitchFamily="2" charset="0"/>
                <a:ea typeface="Open Sans" pitchFamily="2" charset="0"/>
                <a:cs typeface="Open Sans" pitchFamily="2" charset="0"/>
              </a:rPr>
              <a:t>The below amounts are general and vary from contract to contract so you will need to refer to Schedule A of the GCCs.</a:t>
            </a:r>
            <a:endParaRPr lang="en-US" sz="2600">
              <a:solidFill>
                <a:srgbClr val="444344"/>
              </a:solidFill>
              <a:latin typeface="Open Sans" pitchFamily="2" charset="0"/>
              <a:ea typeface="Open Sans" pitchFamily="2" charset="0"/>
              <a:cs typeface="Open Sans" pitchFamily="2" charset="0"/>
            </a:endParaRPr>
          </a:p>
          <a:p>
            <a:pPr marL="428625" indent="-428625">
              <a:lnSpc>
                <a:spcPct val="200000"/>
              </a:lnSpc>
              <a:buClr>
                <a:srgbClr val="F9A01B"/>
              </a:buClr>
              <a:buSzPct val="150000"/>
              <a:buFont typeface="Wingdings" panose="05000000000000000000" pitchFamily="2" charset="2"/>
              <a:buChar char="ü"/>
            </a:pPr>
            <a:r>
              <a:rPr lang="en-AU" sz="2600">
                <a:solidFill>
                  <a:srgbClr val="444344"/>
                </a:solidFill>
                <a:latin typeface="Open Sans" pitchFamily="2" charset="0"/>
                <a:ea typeface="Open Sans" pitchFamily="2" charset="0"/>
                <a:cs typeface="Open Sans" pitchFamily="2" charset="0"/>
              </a:rPr>
              <a:t>Public Liability Insurance: $20 mil</a:t>
            </a:r>
            <a:endParaRPr lang="en-US" sz="2600">
              <a:solidFill>
                <a:srgbClr val="444344"/>
              </a:solidFill>
              <a:latin typeface="Open Sans" pitchFamily="2" charset="0"/>
              <a:ea typeface="Open Sans" pitchFamily="2" charset="0"/>
              <a:cs typeface="Open Sans" pitchFamily="2" charset="0"/>
            </a:endParaRPr>
          </a:p>
          <a:p>
            <a:pPr marL="428625" indent="-428625">
              <a:lnSpc>
                <a:spcPct val="200000"/>
              </a:lnSpc>
              <a:buClr>
                <a:srgbClr val="F9A01B"/>
              </a:buClr>
              <a:buSzPct val="150000"/>
              <a:buFont typeface="Wingdings" panose="05000000000000000000" pitchFamily="2" charset="2"/>
              <a:buChar char="ü"/>
            </a:pPr>
            <a:r>
              <a:rPr lang="en-AU" sz="2600">
                <a:solidFill>
                  <a:srgbClr val="444344"/>
                </a:solidFill>
                <a:latin typeface="Open Sans" pitchFamily="2" charset="0"/>
                <a:ea typeface="Open Sans" pitchFamily="2" charset="0"/>
                <a:cs typeface="Open Sans" pitchFamily="2" charset="0"/>
              </a:rPr>
              <a:t>Product Liability: $20 mil</a:t>
            </a:r>
            <a:endParaRPr lang="en-US" sz="2600">
              <a:solidFill>
                <a:srgbClr val="444344"/>
              </a:solidFill>
              <a:latin typeface="Open Sans" pitchFamily="2" charset="0"/>
              <a:ea typeface="Open Sans" pitchFamily="2" charset="0"/>
              <a:cs typeface="Open Sans" pitchFamily="2" charset="0"/>
            </a:endParaRPr>
          </a:p>
          <a:p>
            <a:pPr marL="428625" indent="-428625">
              <a:lnSpc>
                <a:spcPct val="200000"/>
              </a:lnSpc>
              <a:buClr>
                <a:srgbClr val="F9A01B"/>
              </a:buClr>
              <a:buSzPct val="150000"/>
              <a:buFont typeface="Wingdings" panose="05000000000000000000" pitchFamily="2" charset="2"/>
              <a:buChar char="ü"/>
            </a:pPr>
            <a:r>
              <a:rPr lang="en-AU" sz="2600">
                <a:solidFill>
                  <a:srgbClr val="444344"/>
                </a:solidFill>
                <a:latin typeface="Open Sans" pitchFamily="2" charset="0"/>
                <a:ea typeface="Open Sans" pitchFamily="2" charset="0"/>
                <a:cs typeface="Open Sans" pitchFamily="2" charset="0"/>
              </a:rPr>
              <a:t>Professional Indemnity Insurance: $2 mil</a:t>
            </a:r>
            <a:endParaRPr lang="en-US" sz="2600">
              <a:solidFill>
                <a:srgbClr val="444344"/>
              </a:solidFill>
              <a:latin typeface="Open Sans" pitchFamily="2" charset="0"/>
              <a:ea typeface="Open Sans" pitchFamily="2" charset="0"/>
              <a:cs typeface="Open Sans" pitchFamily="2" charset="0"/>
            </a:endParaRPr>
          </a:p>
          <a:p>
            <a:pPr marL="428625" indent="-428625">
              <a:lnSpc>
                <a:spcPct val="200000"/>
              </a:lnSpc>
              <a:buClr>
                <a:srgbClr val="F9A01B"/>
              </a:buClr>
              <a:buSzPct val="150000"/>
              <a:buFont typeface="Wingdings" panose="05000000000000000000" pitchFamily="2" charset="2"/>
              <a:buChar char="ü"/>
            </a:pPr>
            <a:r>
              <a:rPr lang="en-AU" sz="2600">
                <a:solidFill>
                  <a:srgbClr val="444344"/>
                </a:solidFill>
                <a:latin typeface="Open Sans" pitchFamily="2" charset="0"/>
                <a:ea typeface="Open Sans" pitchFamily="2" charset="0"/>
                <a:cs typeface="Open Sans" pitchFamily="2" charset="0"/>
              </a:rPr>
              <a:t>Statutory Workcover Insurance</a:t>
            </a:r>
            <a:endParaRPr lang="en-US" sz="2600">
              <a:solidFill>
                <a:srgbClr val="444344"/>
              </a:solidFill>
              <a:latin typeface="Open Sans" pitchFamily="2" charset="0"/>
              <a:ea typeface="Open Sans" pitchFamily="2" charset="0"/>
              <a:cs typeface="Open Sans" pitchFamily="2" charset="0"/>
            </a:endParaRPr>
          </a:p>
          <a:p>
            <a:endParaRPr lang="en-US" sz="2600">
              <a:solidFill>
                <a:srgbClr val="444344"/>
              </a:solidFill>
              <a:latin typeface="Open Sans" pitchFamily="2" charset="0"/>
              <a:ea typeface="Open Sans" pitchFamily="2" charset="0"/>
              <a:cs typeface="Open Sans" pitchFamily="2" charset="0"/>
            </a:endParaRPr>
          </a:p>
        </p:txBody>
      </p:sp>
      <p:sp>
        <p:nvSpPr>
          <p:cNvPr id="4" name="TextBox 3">
            <a:extLst>
              <a:ext uri="{FF2B5EF4-FFF2-40B4-BE49-F238E27FC236}">
                <a16:creationId xmlns:a16="http://schemas.microsoft.com/office/drawing/2014/main" id="{ED8D760D-B5F5-7558-31C1-426F2084005A}"/>
              </a:ext>
            </a:extLst>
          </p:cNvPr>
          <p:cNvSpPr txBox="1"/>
          <p:nvPr/>
        </p:nvSpPr>
        <p:spPr>
          <a:xfrm>
            <a:off x="261252" y="775837"/>
            <a:ext cx="13055273" cy="2446824"/>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5000" b="1">
                <a:solidFill>
                  <a:schemeClr val="bg1"/>
                </a:solidFill>
                <a:latin typeface="Open Sans" pitchFamily="2" charset="0"/>
                <a:ea typeface="Open Sans" pitchFamily="2" charset="0"/>
                <a:cs typeface="Open Sans" pitchFamily="2" charset="0"/>
              </a:rPr>
              <a:t>Minimum insurance levels required (specific to each Arrangement)</a:t>
            </a:r>
            <a:endParaRPr lang="en-AU" sz="5000">
              <a:solidFill>
                <a:schemeClr val="bg1"/>
              </a:solidFill>
              <a:latin typeface="Open Sans" pitchFamily="2" charset="0"/>
              <a:ea typeface="Open Sans" pitchFamily="2" charset="0"/>
              <a:cs typeface="Open Sans" pitchFamily="2" charset="0"/>
            </a:endParaRPr>
          </a:p>
          <a:p>
            <a:endParaRPr lang="en-AU" sz="5000" b="1">
              <a:solidFill>
                <a:schemeClr val="bg1"/>
              </a:solidFill>
              <a:latin typeface="Open Sans" pitchFamily="2" charset="0"/>
              <a:ea typeface="Open Sans" pitchFamily="2" charset="0"/>
              <a:cs typeface="Open Sans" pitchFamily="2" charset="0"/>
            </a:endParaRPr>
          </a:p>
        </p:txBody>
      </p:sp>
      <p:sp>
        <p:nvSpPr>
          <p:cNvPr id="3" name="Freeform 7">
            <a:extLst>
              <a:ext uri="{FF2B5EF4-FFF2-40B4-BE49-F238E27FC236}">
                <a16:creationId xmlns:a16="http://schemas.microsoft.com/office/drawing/2014/main" id="{A27FC3D9-B51D-C602-D9F6-68D5D8D8C51C}"/>
              </a:ext>
            </a:extLst>
          </p:cNvPr>
          <p:cNvSpPr>
            <a:spLocks noChangeAspect="1"/>
          </p:cNvSpPr>
          <p:nvPr/>
        </p:nvSpPr>
        <p:spPr>
          <a:xfrm>
            <a:off x="13382171" y="293261"/>
            <a:ext cx="4273807" cy="1380272"/>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4"/>
            <a:stretch>
              <a:fillRect/>
            </a:stretch>
          </a:blipFill>
        </p:spPr>
        <p:txBody>
          <a:bodyPr/>
          <a:lstStyle/>
          <a:p>
            <a:endParaRPr lang="en-AU"/>
          </a:p>
        </p:txBody>
      </p:sp>
      <p:sp>
        <p:nvSpPr>
          <p:cNvPr id="8" name="TextBox 9">
            <a:extLst>
              <a:ext uri="{FF2B5EF4-FFF2-40B4-BE49-F238E27FC236}">
                <a16:creationId xmlns:a16="http://schemas.microsoft.com/office/drawing/2014/main" id="{52DDF384-47EA-3D5D-4A3C-357D54726122}"/>
              </a:ext>
            </a:extLst>
          </p:cNvPr>
          <p:cNvSpPr txBox="1"/>
          <p:nvPr/>
        </p:nvSpPr>
        <p:spPr>
          <a:xfrm>
            <a:off x="13425713" y="1673286"/>
            <a:ext cx="5613877" cy="413575"/>
          </a:xfrm>
          <a:prstGeom prst="rect">
            <a:avLst/>
          </a:prstGeom>
        </p:spPr>
        <p:txBody>
          <a:bodyPr lIns="0" tIns="0" rIns="0" bIns="0" rtlCol="0" anchor="t">
            <a:spAutoFit/>
          </a:bodyPr>
          <a:lstStyle/>
          <a:p>
            <a:pPr algn="l">
              <a:lnSpc>
                <a:spcPts val="3499"/>
              </a:lnSpc>
              <a:spcBef>
                <a:spcPct val="0"/>
              </a:spcBef>
            </a:pPr>
            <a:r>
              <a:rPr lang="en-US" sz="2000">
                <a:solidFill>
                  <a:srgbClr val="F9A01B"/>
                </a:solidFill>
                <a:latin typeface="Architects Daughter"/>
                <a:ea typeface="Architects Daughter"/>
                <a:cs typeface="Architects Daughter"/>
                <a:sym typeface="Architects Daughter"/>
              </a:rPr>
              <a:t>Advancing Queensland Procurement</a:t>
            </a:r>
          </a:p>
        </p:txBody>
      </p:sp>
    </p:spTree>
    <p:extLst>
      <p:ext uri="{BB962C8B-B14F-4D97-AF65-F5344CB8AC3E}">
        <p14:creationId xmlns:p14="http://schemas.microsoft.com/office/powerpoint/2010/main" val="11731885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8A3F4BEC-349D-993F-782E-A0C8D5680E66}"/>
              </a:ext>
            </a:extLst>
          </p:cNvPr>
          <p:cNvSpPr/>
          <p:nvPr/>
        </p:nvSpPr>
        <p:spPr>
          <a:xfrm rot="5400000">
            <a:off x="3958839" y="-4750810"/>
            <a:ext cx="1785994" cy="12090444"/>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25" name="Freeform 45">
            <a:extLst>
              <a:ext uri="{FF2B5EF4-FFF2-40B4-BE49-F238E27FC236}">
                <a16:creationId xmlns:a16="http://schemas.microsoft.com/office/drawing/2014/main" id="{FE97BBA6-3747-7077-93FB-92FAE48F353E}"/>
              </a:ext>
            </a:extLst>
          </p:cNvPr>
          <p:cNvSpPr/>
          <p:nvPr/>
        </p:nvSpPr>
        <p:spPr>
          <a:xfrm rot="16200000" flipH="1">
            <a:off x="11990454" y="7425227"/>
            <a:ext cx="2909455" cy="2909455"/>
          </a:xfrm>
          <a:custGeom>
            <a:avLst/>
            <a:gdLst/>
            <a:ahLst/>
            <a:cxnLst/>
            <a:rect l="l" t="t" r="r" b="b"/>
            <a:pathLst>
              <a:path w="2909455" h="2909455">
                <a:moveTo>
                  <a:pt x="0" y="0"/>
                </a:moveTo>
                <a:lnTo>
                  <a:pt x="0" y="2909455"/>
                </a:lnTo>
                <a:lnTo>
                  <a:pt x="2909455" y="2909455"/>
                </a:lnTo>
                <a:lnTo>
                  <a:pt x="2909455" y="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AU"/>
          </a:p>
        </p:txBody>
      </p:sp>
      <p:sp>
        <p:nvSpPr>
          <p:cNvPr id="18" name="TextBox 17">
            <a:extLst>
              <a:ext uri="{FF2B5EF4-FFF2-40B4-BE49-F238E27FC236}">
                <a16:creationId xmlns:a16="http://schemas.microsoft.com/office/drawing/2014/main" id="{C72E25DE-55BD-58EC-3068-6ABF67662EA8}"/>
              </a:ext>
            </a:extLst>
          </p:cNvPr>
          <p:cNvSpPr txBox="1"/>
          <p:nvPr/>
        </p:nvSpPr>
        <p:spPr>
          <a:xfrm>
            <a:off x="532574" y="2455602"/>
            <a:ext cx="14156819" cy="8002191"/>
          </a:xfrm>
          <a:prstGeom prst="rect">
            <a:avLst/>
          </a:prstGeom>
          <a:noFill/>
        </p:spPr>
        <p:txBody>
          <a:bodyPr wrap="square">
            <a:spAutoFit/>
          </a:bodyPr>
          <a:lstStyle/>
          <a:p>
            <a:r>
              <a:rPr lang="en-US" sz="2400">
                <a:solidFill>
                  <a:srgbClr val="444344"/>
                </a:solidFill>
                <a:latin typeface="Open Sans" pitchFamily="2" charset="0"/>
                <a:ea typeface="Open Sans" pitchFamily="2" charset="0"/>
                <a:cs typeface="Open Sans" pitchFamily="2" charset="0"/>
              </a:rPr>
              <a:t>During the tender process, you will be required to provide details of your Management </a:t>
            </a:r>
          </a:p>
          <a:p>
            <a:r>
              <a:rPr lang="en-US" sz="2400">
                <a:solidFill>
                  <a:srgbClr val="444344"/>
                </a:solidFill>
                <a:latin typeface="Open Sans" pitchFamily="2" charset="0"/>
                <a:ea typeface="Open Sans" pitchFamily="2" charset="0"/>
                <a:cs typeface="Open Sans" pitchFamily="2" charset="0"/>
              </a:rPr>
              <a:t>Systems in relation to: </a:t>
            </a:r>
          </a:p>
          <a:p>
            <a:endParaRPr lang="en-US" sz="2400">
              <a:solidFill>
                <a:srgbClr val="444344"/>
              </a:solidFill>
              <a:latin typeface="Open Sans" pitchFamily="2" charset="0"/>
              <a:ea typeface="Open Sans" pitchFamily="2" charset="0"/>
              <a:cs typeface="Open Sans" pitchFamily="2" charset="0"/>
            </a:endParaRPr>
          </a:p>
          <a:p>
            <a:pPr marL="428625" indent="-428625">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Quality Assurance</a:t>
            </a:r>
          </a:p>
          <a:p>
            <a:pPr marL="428625" indent="-428625">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Workplace Health &amp; Safety</a:t>
            </a:r>
          </a:p>
          <a:p>
            <a:pPr marL="428625" indent="-428625">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Environmental</a:t>
            </a:r>
          </a:p>
          <a:p>
            <a:pPr marL="428625" indent="-428625">
              <a:buClr>
                <a:srgbClr val="F9A01B"/>
              </a:buClr>
              <a:buFont typeface="Wingdings" panose="05000000000000000000" pitchFamily="2" charset="2"/>
              <a:buChar char="ü"/>
            </a:pPr>
            <a:endParaRPr lang="en-US" sz="2400">
              <a:solidFill>
                <a:srgbClr val="444344"/>
              </a:solidFill>
              <a:latin typeface="Open Sans" pitchFamily="2" charset="0"/>
              <a:ea typeface="Open Sans" pitchFamily="2" charset="0"/>
              <a:cs typeface="Open Sans" pitchFamily="2" charset="0"/>
            </a:endParaRPr>
          </a:p>
          <a:p>
            <a:r>
              <a:rPr lang="en-US" sz="2400" b="1">
                <a:solidFill>
                  <a:srgbClr val="184A64"/>
                </a:solidFill>
                <a:latin typeface="Open Sans" pitchFamily="2" charset="0"/>
                <a:ea typeface="Open Sans" pitchFamily="2" charset="0"/>
                <a:cs typeface="Open Sans" pitchFamily="2" charset="0"/>
              </a:rPr>
              <a:t>Certification &amp; Compliance:</a:t>
            </a:r>
          </a:p>
          <a:p>
            <a:pPr marL="1028700" lvl="1" indent="-342900">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ISO or AS/NZS certification is desirable </a:t>
            </a:r>
          </a:p>
          <a:p>
            <a:pPr marL="1028700" lvl="1" indent="-342900">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Must comply with relevant industry standards, codes of conduct, or ethics</a:t>
            </a:r>
          </a:p>
          <a:p>
            <a:pPr>
              <a:buClr>
                <a:srgbClr val="F9A01B"/>
              </a:buClr>
              <a:buSzPct val="180000"/>
            </a:pPr>
            <a:r>
              <a:rPr lang="en-US" sz="2400" b="1">
                <a:solidFill>
                  <a:srgbClr val="184A64"/>
                </a:solidFill>
                <a:latin typeface="Open Sans" pitchFamily="2" charset="0"/>
                <a:ea typeface="Open Sans" pitchFamily="2" charset="0"/>
                <a:cs typeface="Open Sans" pitchFamily="2" charset="0"/>
              </a:rPr>
              <a:t>Purchaser</a:t>
            </a:r>
            <a:r>
              <a:rPr lang="en-US" sz="2400">
                <a:solidFill>
                  <a:srgbClr val="184A64"/>
                </a:solidFill>
                <a:latin typeface="Open Sans" pitchFamily="2" charset="0"/>
                <a:ea typeface="Open Sans" pitchFamily="2" charset="0"/>
                <a:cs typeface="Open Sans" pitchFamily="2" charset="0"/>
              </a:rPr>
              <a:t> </a:t>
            </a:r>
            <a:r>
              <a:rPr lang="en-US" sz="2400" b="1">
                <a:solidFill>
                  <a:srgbClr val="184A64"/>
                </a:solidFill>
                <a:latin typeface="Open Sans" pitchFamily="2" charset="0"/>
                <a:ea typeface="Open Sans" pitchFamily="2" charset="0"/>
                <a:cs typeface="Open Sans" pitchFamily="2" charset="0"/>
              </a:rPr>
              <a:t>Expectations:</a:t>
            </a:r>
          </a:p>
          <a:p>
            <a:pPr marL="1028700" lvl="1" indent="-342900">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Outline management system requirements in RFQ documentation</a:t>
            </a:r>
          </a:p>
          <a:p>
            <a:pPr marL="1028700" lvl="1" indent="-342900">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Membership in relevant industry bodies or associations is highly regarded</a:t>
            </a:r>
          </a:p>
          <a:p>
            <a:pPr marL="1028700" lvl="1" indent="-342900">
              <a:buClr>
                <a:srgbClr val="F9A01B"/>
              </a:buClr>
              <a:buSzPct val="180000"/>
              <a:buFont typeface="Arial" panose="020B0604020202020204" pitchFamily="34" charset="0"/>
              <a:buChar char="•"/>
            </a:pPr>
            <a:r>
              <a:rPr lang="en-US" sz="2400">
                <a:solidFill>
                  <a:srgbClr val="444344"/>
                </a:solidFill>
                <a:latin typeface="Open Sans" pitchFamily="2" charset="0"/>
                <a:ea typeface="Open Sans" pitchFamily="2" charset="0"/>
                <a:cs typeface="Open Sans" pitchFamily="2" charset="0"/>
              </a:rPr>
              <a:t>Suppliers are responsible for staying current with industry standards and regulations</a:t>
            </a:r>
          </a:p>
          <a:p>
            <a:pPr marL="971550" lvl="1" indent="-285750">
              <a:buFont typeface="Arial"/>
              <a:buChar char="•"/>
            </a:pPr>
            <a:endParaRPr lang="en-US" sz="2400" b="1">
              <a:solidFill>
                <a:srgbClr val="444344"/>
              </a:solidFill>
              <a:latin typeface="Open Sans" pitchFamily="2" charset="0"/>
              <a:ea typeface="Open Sans" pitchFamily="2" charset="0"/>
              <a:cs typeface="Open Sans" pitchFamily="2" charset="0"/>
            </a:endParaRPr>
          </a:p>
          <a:p>
            <a:r>
              <a:rPr lang="en-US" sz="3200" b="1">
                <a:solidFill>
                  <a:srgbClr val="F9A01B"/>
                </a:solidFill>
                <a:latin typeface="Architects Daughter" panose="020B0604020202020204" charset="0"/>
                <a:ea typeface="Open Sans" pitchFamily="2" charset="0"/>
                <a:cs typeface="Open Sans" pitchFamily="2" charset="0"/>
              </a:rPr>
              <a:t>Capability </a:t>
            </a:r>
            <a:endParaRPr lang="en-US" sz="3200">
              <a:solidFill>
                <a:srgbClr val="F9A01B"/>
              </a:solidFill>
              <a:latin typeface="Open Sans" pitchFamily="2" charset="0"/>
              <a:ea typeface="Open Sans" pitchFamily="2" charset="0"/>
              <a:cs typeface="Open Sans" pitchFamily="2" charset="0"/>
            </a:endParaRPr>
          </a:p>
          <a:p>
            <a:r>
              <a:rPr lang="en-US" sz="2400">
                <a:solidFill>
                  <a:srgbClr val="444344"/>
                </a:solidFill>
                <a:latin typeface="Open Sans" pitchFamily="2" charset="0"/>
                <a:ea typeface="Open Sans" pitchFamily="2" charset="0"/>
                <a:cs typeface="Open Sans" pitchFamily="2" charset="0"/>
              </a:rPr>
              <a:t>If applicable, you will be required to demonstrate your capability in the relevant category of the arrangement you are tendering for. This can include examples of previous work that showcase your expertise. A template will be provided for guidance and your use, or you may upload your own document.</a:t>
            </a:r>
          </a:p>
          <a:p>
            <a:pPr lvl="2">
              <a:spcAft>
                <a:spcPts val="1500"/>
              </a:spcAft>
            </a:pPr>
            <a:endParaRPr lang="en-US" sz="2600">
              <a:solidFill>
                <a:srgbClr val="434343"/>
              </a:solidFill>
              <a:latin typeface="Open Sans" pitchFamily="2" charset="0"/>
              <a:ea typeface="Open Sans" pitchFamily="2" charset="0"/>
              <a:cs typeface="Open Sans" pitchFamily="2" charset="0"/>
            </a:endParaRPr>
          </a:p>
        </p:txBody>
      </p:sp>
      <p:sp>
        <p:nvSpPr>
          <p:cNvPr id="8" name="Freeform 6">
            <a:extLst>
              <a:ext uri="{FF2B5EF4-FFF2-40B4-BE49-F238E27FC236}">
                <a16:creationId xmlns:a16="http://schemas.microsoft.com/office/drawing/2014/main" id="{91755E95-34DE-F9AC-19C7-FB954C7708B5}"/>
              </a:ext>
            </a:extLst>
          </p:cNvPr>
          <p:cNvSpPr/>
          <p:nvPr/>
        </p:nvSpPr>
        <p:spPr>
          <a:xfrm rot="5400000">
            <a:off x="6851516" y="-4745337"/>
            <a:ext cx="1785994" cy="12090444"/>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20" name="TextBox 20">
            <a:extLst>
              <a:ext uri="{FF2B5EF4-FFF2-40B4-BE49-F238E27FC236}">
                <a16:creationId xmlns:a16="http://schemas.microsoft.com/office/drawing/2014/main" id="{1C7688D0-0DA3-EDA8-7588-F47D186243A7}"/>
              </a:ext>
            </a:extLst>
          </p:cNvPr>
          <p:cNvSpPr txBox="1"/>
          <p:nvPr/>
        </p:nvSpPr>
        <p:spPr>
          <a:xfrm>
            <a:off x="276470" y="524969"/>
            <a:ext cx="13277297" cy="1538883"/>
          </a:xfrm>
          <a:prstGeom prst="rect">
            <a:avLst/>
          </a:prstGeom>
        </p:spPr>
        <p:txBody>
          <a:bodyPr wrap="square" lIns="0" tIns="0" rIns="0" bIns="0" rtlCol="0" anchor="t">
            <a:spAutoFit/>
          </a:bodyPr>
          <a:lstStyle/>
          <a:p>
            <a:r>
              <a:rPr lang="en-AU" sz="5000" b="1">
                <a:solidFill>
                  <a:schemeClr val="bg1"/>
                </a:solidFill>
                <a:latin typeface="Open Sans" pitchFamily="2" charset="0"/>
                <a:ea typeface="Open Sans" pitchFamily="2" charset="0"/>
                <a:cs typeface="Open Sans" pitchFamily="2" charset="0"/>
              </a:rPr>
              <a:t>Quality Assurance, WHS &amp; Environmental </a:t>
            </a:r>
          </a:p>
          <a:p>
            <a:r>
              <a:rPr lang="en-AU" sz="5000" b="1">
                <a:solidFill>
                  <a:schemeClr val="bg1"/>
                </a:solidFill>
                <a:latin typeface="Open Sans" pitchFamily="2" charset="0"/>
                <a:ea typeface="Open Sans" pitchFamily="2" charset="0"/>
                <a:cs typeface="Open Sans" pitchFamily="2" charset="0"/>
              </a:rPr>
              <a:t>&amp; Mandatory Requirements</a:t>
            </a:r>
          </a:p>
        </p:txBody>
      </p:sp>
      <p:grpSp>
        <p:nvGrpSpPr>
          <p:cNvPr id="4" name="Group 4"/>
          <p:cNvGrpSpPr/>
          <p:nvPr/>
        </p:nvGrpSpPr>
        <p:grpSpPr>
          <a:xfrm>
            <a:off x="14899909" y="3449455"/>
            <a:ext cx="3388091" cy="3388091"/>
            <a:chOff x="0" y="0"/>
            <a:chExt cx="6350000" cy="6350000"/>
          </a:xfrm>
        </p:grpSpPr>
        <p:sp>
          <p:nvSpPr>
            <p:cNvPr id="5" name="Freeform 5"/>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5"/>
              <a:stretch>
                <a:fillRect l="-25136" r="-25136"/>
              </a:stretch>
            </a:blipFill>
          </p:spPr>
          <p:txBody>
            <a:bodyPr/>
            <a:lstStyle/>
            <a:p>
              <a:endParaRPr lang="en-AU"/>
            </a:p>
          </p:txBody>
        </p:sp>
      </p:grpSp>
      <p:grpSp>
        <p:nvGrpSpPr>
          <p:cNvPr id="6" name="Group 6"/>
          <p:cNvGrpSpPr/>
          <p:nvPr/>
        </p:nvGrpSpPr>
        <p:grpSpPr>
          <a:xfrm>
            <a:off x="14899909" y="15343"/>
            <a:ext cx="3388091" cy="3388091"/>
            <a:chOff x="0" y="0"/>
            <a:chExt cx="6350000" cy="6350000"/>
          </a:xfrm>
        </p:grpSpPr>
        <p:sp>
          <p:nvSpPr>
            <p:cNvPr id="7" name="Freeform 7"/>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6"/>
              <a:stretch>
                <a:fillRect l="-25136" r="-25136"/>
              </a:stretch>
            </a:blipFill>
          </p:spPr>
          <p:txBody>
            <a:bodyPr/>
            <a:lstStyle/>
            <a:p>
              <a:endParaRPr lang="en-AU"/>
            </a:p>
          </p:txBody>
        </p:sp>
      </p:grpSp>
      <p:grpSp>
        <p:nvGrpSpPr>
          <p:cNvPr id="2" name="Group 2"/>
          <p:cNvGrpSpPr/>
          <p:nvPr/>
        </p:nvGrpSpPr>
        <p:grpSpPr>
          <a:xfrm>
            <a:off x="14899909" y="6856242"/>
            <a:ext cx="3388091" cy="3388091"/>
            <a:chOff x="0" y="0"/>
            <a:chExt cx="6350000" cy="6350000"/>
          </a:xfrm>
        </p:grpSpPr>
        <p:sp>
          <p:nvSpPr>
            <p:cNvPr id="3" name="Freeform 3"/>
            <p:cNvSpPr/>
            <p:nvPr/>
          </p:nvSpPr>
          <p:spPr>
            <a:xfrm>
              <a:off x="0" y="0"/>
              <a:ext cx="6350000" cy="6350000"/>
            </a:xfrm>
            <a:custGeom>
              <a:avLst/>
              <a:gdLst/>
              <a:ahLst/>
              <a:cxnLst/>
              <a:rect l="l" t="t" r="r" b="b"/>
              <a:pathLst>
                <a:path w="6350000" h="635000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a:blip r:embed="rId7"/>
              <a:stretch>
                <a:fillRect l="-25136" r="-25136"/>
              </a:stretch>
            </a:blipFill>
          </p:spPr>
          <p:txBody>
            <a:bodyPr/>
            <a:lstStyle/>
            <a:p>
              <a:endParaRPr lang="en-AU"/>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E361A-6B44-5A66-41BD-B743CFCCCA43}"/>
              </a:ext>
            </a:extLst>
          </p:cNvPr>
          <p:cNvPicPr>
            <a:picLocks noChangeAspect="1"/>
          </p:cNvPicPr>
          <p:nvPr/>
        </p:nvPicPr>
        <p:blipFill rotWithShape="1">
          <a:blip r:embed="rId3">
            <a:extLst>
              <a:ext uri="{28A0092B-C50C-407E-A947-70E740481C1C}">
                <a14:useLocalDpi xmlns:a14="http://schemas.microsoft.com/office/drawing/2010/main" val="0"/>
              </a:ext>
            </a:extLst>
          </a:blip>
          <a:srcRect b="24246"/>
          <a:stretch/>
        </p:blipFill>
        <p:spPr>
          <a:xfrm>
            <a:off x="0" y="-261256"/>
            <a:ext cx="18307050" cy="10548256"/>
          </a:xfrm>
          <a:prstGeom prst="rect">
            <a:avLst/>
          </a:prstGeom>
        </p:spPr>
      </p:pic>
      <p:sp>
        <p:nvSpPr>
          <p:cNvPr id="3" name="Rectangle: Rounded Corners 2">
            <a:extLst>
              <a:ext uri="{FF2B5EF4-FFF2-40B4-BE49-F238E27FC236}">
                <a16:creationId xmlns:a16="http://schemas.microsoft.com/office/drawing/2014/main" id="{60FDF437-D0DD-7A03-AF6C-DA0870920520}"/>
              </a:ext>
            </a:extLst>
          </p:cNvPr>
          <p:cNvSpPr/>
          <p:nvPr/>
        </p:nvSpPr>
        <p:spPr>
          <a:xfrm>
            <a:off x="1451428" y="2237204"/>
            <a:ext cx="15602858" cy="7371253"/>
          </a:xfrm>
          <a:prstGeom prst="round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BBDEDC59-2875-F553-5F85-8A560C1430EE}"/>
              </a:ext>
            </a:extLst>
          </p:cNvPr>
          <p:cNvSpPr txBox="1"/>
          <p:nvPr/>
        </p:nvSpPr>
        <p:spPr>
          <a:xfrm>
            <a:off x="1916935" y="2662976"/>
            <a:ext cx="14597350" cy="3339376"/>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600" dirty="0">
                <a:solidFill>
                  <a:srgbClr val="444344"/>
                </a:solidFill>
                <a:latin typeface="Open Sans"/>
                <a:ea typeface="Open Sans"/>
                <a:cs typeface="Open Sans"/>
              </a:rPr>
              <a:t>Local Buy’s fee structure (unless you hold a valid exemption) is set below and is also included in Schedule A of the General Conditions of Contract. All new Suppliers (i.e., are not a Local Buy pre-qualified Supplier at the time of tender) are required to pay the supplier Verification Fee before their appointment to any Arrangements unless an exemption applies.</a:t>
            </a:r>
          </a:p>
          <a:p>
            <a:endParaRPr lang="en-US" sz="2600" dirty="0">
              <a:solidFill>
                <a:srgbClr val="444344"/>
              </a:solidFill>
              <a:latin typeface="Open Sans" pitchFamily="2" charset="0"/>
              <a:ea typeface="Open Sans" pitchFamily="2" charset="0"/>
              <a:cs typeface="Open Sans" pitchFamily="2" charset="0"/>
            </a:endParaRPr>
          </a:p>
          <a:p>
            <a:r>
              <a:rPr lang="en-US" sz="2600" dirty="0">
                <a:solidFill>
                  <a:srgbClr val="444344"/>
                </a:solidFill>
                <a:latin typeface="Open Sans"/>
                <a:ea typeface="Open Sans"/>
                <a:cs typeface="Open Sans"/>
              </a:rPr>
              <a:t>The Verification Fee does not apply for </a:t>
            </a:r>
            <a:r>
              <a:rPr lang="en-GB" sz="2600" i="1" dirty="0">
                <a:solidFill>
                  <a:srgbClr val="444344"/>
                </a:solidFill>
                <a:latin typeface="Open Sans"/>
                <a:ea typeface="Open Sans"/>
                <a:cs typeface="Open Sans"/>
              </a:rPr>
              <a:t>Legal Services (Goods &amp; Services) LB311</a:t>
            </a:r>
            <a:r>
              <a:rPr lang="en-GB" sz="2600" dirty="0">
                <a:solidFill>
                  <a:srgbClr val="444344"/>
                </a:solidFill>
                <a:latin typeface="Open Sans"/>
                <a:ea typeface="Open Sans"/>
                <a:cs typeface="Open Sans"/>
              </a:rPr>
              <a:t>; </a:t>
            </a:r>
            <a:r>
              <a:rPr lang="en-GB" sz="2600" i="1" dirty="0">
                <a:solidFill>
                  <a:srgbClr val="444344"/>
                </a:solidFill>
                <a:latin typeface="Open Sans"/>
                <a:ea typeface="Open Sans"/>
                <a:cs typeface="Open Sans"/>
              </a:rPr>
              <a:t>Motor Vehicles and e-Mobility Vehicles LB320; Quarry Products &amp; Geosynthetics LB341 a</a:t>
            </a:r>
            <a:r>
              <a:rPr lang="en-GB" sz="2600" dirty="0">
                <a:solidFill>
                  <a:srgbClr val="444344"/>
                </a:solidFill>
                <a:latin typeface="Open Sans"/>
                <a:ea typeface="Open Sans"/>
                <a:cs typeface="Open Sans"/>
              </a:rPr>
              <a:t>nd </a:t>
            </a:r>
            <a:r>
              <a:rPr lang="en-GB" sz="2600" i="1" dirty="0">
                <a:solidFill>
                  <a:srgbClr val="444344"/>
                </a:solidFill>
                <a:latin typeface="Open Sans"/>
                <a:ea typeface="Open Sans"/>
                <a:cs typeface="Open Sans"/>
              </a:rPr>
              <a:t>NPN prefix Arrangements</a:t>
            </a:r>
            <a:r>
              <a:rPr lang="en-GB" sz="2600" dirty="0">
                <a:solidFill>
                  <a:srgbClr val="444344"/>
                </a:solidFill>
                <a:latin typeface="Open Sans"/>
                <a:ea typeface="Open Sans"/>
                <a:cs typeface="Open Sans"/>
              </a:rPr>
              <a:t>, as these LGA Arrangements are structured differently.</a:t>
            </a:r>
            <a:endParaRPr lang="en-AU" sz="4050" dirty="0">
              <a:solidFill>
                <a:srgbClr val="444344"/>
              </a:solidFill>
              <a:latin typeface="Open Sans"/>
              <a:ea typeface="Open Sans"/>
              <a:cs typeface="Open Sans"/>
            </a:endParaRPr>
          </a:p>
        </p:txBody>
      </p:sp>
      <p:sp>
        <p:nvSpPr>
          <p:cNvPr id="8" name="Freeform 8">
            <a:extLst>
              <a:ext uri="{FF2B5EF4-FFF2-40B4-BE49-F238E27FC236}">
                <a16:creationId xmlns:a16="http://schemas.microsoft.com/office/drawing/2014/main" id="{59614B54-5140-C488-2274-D37DD655F18C}"/>
              </a:ext>
            </a:extLst>
          </p:cNvPr>
          <p:cNvSpPr/>
          <p:nvPr/>
        </p:nvSpPr>
        <p:spPr>
          <a:xfrm rot="5400000">
            <a:off x="-1207022" y="-5244781"/>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5" name="TextBox 4">
            <a:extLst>
              <a:ext uri="{FF2B5EF4-FFF2-40B4-BE49-F238E27FC236}">
                <a16:creationId xmlns:a16="http://schemas.microsoft.com/office/drawing/2014/main" id="{97067101-8AB4-D8B2-0C31-0FC3BC838973}"/>
              </a:ext>
            </a:extLst>
          </p:cNvPr>
          <p:cNvSpPr txBox="1"/>
          <p:nvPr/>
        </p:nvSpPr>
        <p:spPr>
          <a:xfrm>
            <a:off x="1916935" y="6144898"/>
            <a:ext cx="14740568" cy="3662541"/>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600" b="1" dirty="0">
                <a:solidFill>
                  <a:srgbClr val="434345"/>
                </a:solidFill>
                <a:latin typeface="Open Sans" pitchFamily="2" charset="0"/>
                <a:ea typeface="Open Sans" pitchFamily="2" charset="0"/>
                <a:cs typeface="Open Sans" pitchFamily="2" charset="0"/>
              </a:rPr>
              <a:t>Initial Verification Fee: </a:t>
            </a:r>
          </a:p>
          <a:p>
            <a:pPr algn="ctr"/>
            <a:r>
              <a:rPr lang="en-US" sz="2600" dirty="0">
                <a:solidFill>
                  <a:srgbClr val="434345"/>
                </a:solidFill>
                <a:latin typeface="Open Sans" pitchFamily="2" charset="0"/>
                <a:ea typeface="Open Sans" pitchFamily="2" charset="0"/>
                <a:cs typeface="Open Sans" pitchFamily="2" charset="0"/>
              </a:rPr>
              <a:t>$500 (ex GST) payable on the Contract Commencement Date by new Suppliers, $250 (ex GST) for current suppliers.</a:t>
            </a:r>
          </a:p>
          <a:p>
            <a:pPr algn="ctr"/>
            <a:endParaRPr lang="en-US" sz="2600" dirty="0">
              <a:solidFill>
                <a:srgbClr val="434345"/>
              </a:solidFill>
              <a:latin typeface="Open Sans" pitchFamily="2" charset="0"/>
              <a:ea typeface="Open Sans" pitchFamily="2" charset="0"/>
              <a:cs typeface="Open Sans" pitchFamily="2" charset="0"/>
            </a:endParaRPr>
          </a:p>
          <a:p>
            <a:pPr algn="ctr"/>
            <a:r>
              <a:rPr lang="en-US" sz="2600" b="1" dirty="0">
                <a:solidFill>
                  <a:srgbClr val="434345"/>
                </a:solidFill>
                <a:latin typeface="Open Sans" pitchFamily="2" charset="0"/>
                <a:ea typeface="Open Sans" pitchFamily="2" charset="0"/>
                <a:cs typeface="Open Sans" pitchFamily="2" charset="0"/>
              </a:rPr>
              <a:t>Annual Verification Fee: </a:t>
            </a:r>
          </a:p>
          <a:p>
            <a:pPr algn="ctr"/>
            <a:r>
              <a:rPr lang="en-US" sz="2600" dirty="0">
                <a:solidFill>
                  <a:srgbClr val="434345"/>
                </a:solidFill>
                <a:latin typeface="Open Sans" pitchFamily="2" charset="0"/>
                <a:ea typeface="Open Sans" pitchFamily="2" charset="0"/>
                <a:cs typeface="Open Sans" pitchFamily="2" charset="0"/>
              </a:rPr>
              <a:t>$250 (ex GST) payable annually by all Suppliers.</a:t>
            </a:r>
          </a:p>
          <a:p>
            <a:pPr algn="ctr"/>
            <a:r>
              <a:rPr lang="en-US" sz="2600" dirty="0">
                <a:solidFill>
                  <a:srgbClr val="434345"/>
                </a:solidFill>
                <a:latin typeface="Open Sans" pitchFamily="2" charset="0"/>
                <a:ea typeface="Open Sans" pitchFamily="2" charset="0"/>
                <a:cs typeface="Open Sans" pitchFamily="2" charset="0"/>
              </a:rPr>
              <a:t>Any variation to this fee structure is outlined in Schedule A of the General Conditions of Contract.</a:t>
            </a:r>
          </a:p>
          <a:p>
            <a:pPr algn="ctr"/>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FC319A1-FDDC-6D8C-F9D7-206F6F116D2D}"/>
              </a:ext>
            </a:extLst>
          </p:cNvPr>
          <p:cNvSpPr txBox="1"/>
          <p:nvPr/>
        </p:nvSpPr>
        <p:spPr>
          <a:xfrm>
            <a:off x="479180" y="786916"/>
            <a:ext cx="6316855" cy="769441"/>
          </a:xfrm>
          <a:prstGeom prst="rect">
            <a:avLst/>
          </a:prstGeom>
        </p:spPr>
        <p:txBody>
          <a:bodyPr wrap="square" lIns="0" tIns="0" rIns="0" bIns="0" rtlCol="0" anchor="t">
            <a:spAutoFit/>
          </a:bodyPr>
          <a:lstStyle/>
          <a:p>
            <a:pPr>
              <a:lnSpc>
                <a:spcPts val="6000"/>
              </a:lnSpc>
            </a:pPr>
            <a:r>
              <a:rPr lang="en-US" sz="5000" b="1" spc="100">
                <a:solidFill>
                  <a:srgbClr val="FFFFFF"/>
                </a:solidFill>
                <a:latin typeface="Open Sans Heavy"/>
              </a:rPr>
              <a:t>Verification Fee</a:t>
            </a:r>
          </a:p>
        </p:txBody>
      </p:sp>
    </p:spTree>
    <p:extLst>
      <p:ext uri="{BB962C8B-B14F-4D97-AF65-F5344CB8AC3E}">
        <p14:creationId xmlns:p14="http://schemas.microsoft.com/office/powerpoint/2010/main" val="6001711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
            <a:extLst>
              <a:ext uri="{FF2B5EF4-FFF2-40B4-BE49-F238E27FC236}">
                <a16:creationId xmlns:a16="http://schemas.microsoft.com/office/drawing/2014/main" id="{6389B338-628B-E95E-F598-07BA88E8B746}"/>
              </a:ext>
            </a:extLst>
          </p:cNvPr>
          <p:cNvSpPr txBox="1"/>
          <p:nvPr/>
        </p:nvSpPr>
        <p:spPr>
          <a:xfrm rot="5400000">
            <a:off x="12954416" y="537122"/>
            <a:ext cx="4514611" cy="4832056"/>
          </a:xfrm>
          <a:prstGeom prst="rect">
            <a:avLst/>
          </a:prstGeom>
        </p:spPr>
        <p:txBody>
          <a:bodyPr lIns="50800" tIns="50800" rIns="50800" bIns="50800" rtlCol="0" anchor="ctr"/>
          <a:lstStyle/>
          <a:p>
            <a:pPr algn="ctr">
              <a:lnSpc>
                <a:spcPts val="1960"/>
              </a:lnSpc>
            </a:pPr>
            <a:endParaRPr/>
          </a:p>
        </p:txBody>
      </p:sp>
      <p:sp>
        <p:nvSpPr>
          <p:cNvPr id="2" name="Freeform 5">
            <a:extLst>
              <a:ext uri="{FF2B5EF4-FFF2-40B4-BE49-F238E27FC236}">
                <a16:creationId xmlns:a16="http://schemas.microsoft.com/office/drawing/2014/main" id="{9C9BB579-A160-DE3A-1569-9728AE82AC1F}"/>
              </a:ext>
            </a:extLst>
          </p:cNvPr>
          <p:cNvSpPr/>
          <p:nvPr/>
        </p:nvSpPr>
        <p:spPr>
          <a:xfrm>
            <a:off x="10591800" y="-15354"/>
            <a:ext cx="7696200" cy="10416654"/>
          </a:xfrm>
          <a:custGeom>
            <a:avLst/>
            <a:gdLst/>
            <a:ahLst/>
            <a:cxnLst/>
            <a:rect l="l" t="t" r="r" b="b"/>
            <a:pathLst>
              <a:path w="6773663" h="10287000">
                <a:moveTo>
                  <a:pt x="0" y="0"/>
                </a:moveTo>
                <a:lnTo>
                  <a:pt x="6773664" y="0"/>
                </a:lnTo>
                <a:lnTo>
                  <a:pt x="6773664" y="10287000"/>
                </a:lnTo>
                <a:lnTo>
                  <a:pt x="0" y="10287000"/>
                </a:lnTo>
                <a:lnTo>
                  <a:pt x="0" y="0"/>
                </a:lnTo>
                <a:close/>
              </a:path>
            </a:pathLst>
          </a:custGeom>
          <a:blipFill>
            <a:blip r:embed="rId3"/>
            <a:stretch>
              <a:fillRect l="-51245" r="-51245"/>
            </a:stretch>
          </a:blipFill>
        </p:spPr>
        <p:txBody>
          <a:bodyPr/>
          <a:lstStyle/>
          <a:p>
            <a:endParaRPr lang="en-AU"/>
          </a:p>
        </p:txBody>
      </p:sp>
      <p:sp>
        <p:nvSpPr>
          <p:cNvPr id="3" name="TextBox 2">
            <a:extLst>
              <a:ext uri="{FF2B5EF4-FFF2-40B4-BE49-F238E27FC236}">
                <a16:creationId xmlns:a16="http://schemas.microsoft.com/office/drawing/2014/main" id="{A1E5CDB9-C2C8-F2F5-9451-8D6E3215C428}"/>
              </a:ext>
            </a:extLst>
          </p:cNvPr>
          <p:cNvSpPr txBox="1"/>
          <p:nvPr/>
        </p:nvSpPr>
        <p:spPr>
          <a:xfrm>
            <a:off x="1076123" y="3018589"/>
            <a:ext cx="8696511" cy="4540089"/>
          </a:xfrm>
          <a:prstGeom prst="rect">
            <a:avLst/>
          </a:prstGeom>
          <a:noFill/>
          <a:ln>
            <a:noFill/>
          </a:ln>
        </p:spPr>
        <p:txBody>
          <a:bodyPr wrap="square" lIns="91440" tIns="45720" rIns="91440" bIns="45720" anchor="t">
            <a:spAutoFit/>
          </a:bodyPr>
          <a:lstStyle>
            <a:defPPr>
              <a:defRPr lang="en-US"/>
            </a:defPPr>
            <a:lvl1pPr algn="just">
              <a:lnSpc>
                <a:spcPct val="107000"/>
              </a:lnSpc>
              <a:spcAft>
                <a:spcPts val="433"/>
              </a:spcAft>
              <a:defRPr sz="1100" b="1">
                <a:solidFill>
                  <a:srgbClr val="F9A01B"/>
                </a:solidFill>
                <a:latin typeface="Open Sans" panose="020B0606030504020204" pitchFamily="34" charset="0"/>
                <a:ea typeface="Franklin Gothic Book" panose="020B0503020102020204" pitchFamily="34" charset="0"/>
              </a:defRPr>
            </a:lvl1pPr>
          </a:lstStyle>
          <a:p>
            <a:pPr algn="l">
              <a:spcAft>
                <a:spcPts val="1200"/>
              </a:spcAft>
              <a:buClr>
                <a:srgbClr val="F9A01B"/>
              </a:buClr>
              <a:tabLst>
                <a:tab pos="1114494" algn="l"/>
              </a:tabLst>
            </a:pPr>
            <a:r>
              <a:rPr lang="en-AU" sz="2600" b="0" dirty="0">
                <a:solidFill>
                  <a:srgbClr val="474C55"/>
                </a:solidFill>
                <a:ea typeface="Open Sans" panose="020B0606030504020204" pitchFamily="34" charset="0"/>
                <a:cs typeface="Open Sans" panose="020B0606030504020204" pitchFamily="34" charset="0"/>
              </a:rPr>
              <a:t>Local Buy is a wholly owned subsidiary of the Local Government Association of Queensland (LGAQ).</a:t>
            </a:r>
          </a:p>
          <a:p>
            <a:pPr algn="l">
              <a:spcAft>
                <a:spcPts val="1200"/>
              </a:spcAft>
              <a:buClr>
                <a:srgbClr val="F9A01B"/>
              </a:buClr>
              <a:tabLst>
                <a:tab pos="1114494" algn="l"/>
              </a:tabLst>
            </a:pPr>
            <a:endParaRPr lang="en-AU" sz="2600" b="0" dirty="0">
              <a:solidFill>
                <a:srgbClr val="474C55"/>
              </a:solidFill>
              <a:ea typeface="Open Sans" panose="020B0606030504020204" pitchFamily="34" charset="0"/>
              <a:cs typeface="Open Sans" panose="020B0606030504020204" pitchFamily="34" charset="0"/>
            </a:endParaRPr>
          </a:p>
          <a:p>
            <a:pPr algn="l">
              <a:spcAft>
                <a:spcPts val="1200"/>
              </a:spcAft>
              <a:buClr>
                <a:srgbClr val="F9A01B"/>
              </a:buClr>
              <a:tabLst>
                <a:tab pos="1114494" algn="l"/>
              </a:tabLst>
            </a:pPr>
            <a:r>
              <a:rPr lang="en-AU" sz="2600" b="0" dirty="0">
                <a:solidFill>
                  <a:srgbClr val="474C55"/>
                </a:solidFill>
                <a:ea typeface="Open Sans" panose="020B0606030504020204" pitchFamily="34" charset="0"/>
                <a:cs typeface="Open Sans" panose="020B0606030504020204" pitchFamily="34" charset="0"/>
              </a:rPr>
              <a:t>Created in 2001 to assist councils streamline procurement.</a:t>
            </a:r>
          </a:p>
          <a:p>
            <a:pPr algn="l">
              <a:spcAft>
                <a:spcPts val="1200"/>
              </a:spcAft>
              <a:buClr>
                <a:srgbClr val="F9A01B"/>
              </a:buClr>
              <a:tabLst>
                <a:tab pos="1114494" algn="l"/>
              </a:tabLst>
            </a:pPr>
            <a:endParaRPr lang="en-AU" sz="2600" b="0" dirty="0">
              <a:solidFill>
                <a:srgbClr val="474C55"/>
              </a:solidFill>
              <a:ea typeface="Open Sans" panose="020B0606030504020204" pitchFamily="34" charset="0"/>
              <a:cs typeface="Open Sans" panose="020B0606030504020204" pitchFamily="34" charset="0"/>
            </a:endParaRPr>
          </a:p>
          <a:p>
            <a:pPr algn="l">
              <a:spcAft>
                <a:spcPts val="1200"/>
              </a:spcAft>
              <a:buClr>
                <a:srgbClr val="F9A01B"/>
              </a:buClr>
              <a:tabLst>
                <a:tab pos="1114494" algn="l"/>
              </a:tabLst>
            </a:pPr>
            <a:r>
              <a:rPr lang="en-AU" sz="2600" b="0" dirty="0">
                <a:solidFill>
                  <a:srgbClr val="474C55"/>
                </a:solidFill>
                <a:ea typeface="Open Sans" panose="020B0606030504020204" pitchFamily="34" charset="0"/>
                <a:cs typeface="Open Sans" panose="020B0606030504020204" pitchFamily="34" charset="0"/>
              </a:rPr>
              <a:t>A profit-for-purpose organisation we return all profits to LGAQ who use these funds to provide member services to Queensland Councils.</a:t>
            </a:r>
            <a:endParaRPr lang="en-AU" sz="2600" b="0" dirty="0">
              <a:solidFill>
                <a:srgbClr val="474C55"/>
              </a:solidFill>
              <a:ea typeface="Open Sans" panose="020B0606030504020204" pitchFamily="34" charset="0"/>
              <a:cs typeface="Arial" panose="020B0604020202020204" pitchFamily="34" charset="0"/>
            </a:endParaRPr>
          </a:p>
        </p:txBody>
      </p:sp>
      <p:sp>
        <p:nvSpPr>
          <p:cNvPr id="5" name="Freeform 9">
            <a:extLst>
              <a:ext uri="{FF2B5EF4-FFF2-40B4-BE49-F238E27FC236}">
                <a16:creationId xmlns:a16="http://schemas.microsoft.com/office/drawing/2014/main" id="{EC9F8FF5-D4A7-52F0-E439-B6711E64F1F3}"/>
              </a:ext>
            </a:extLst>
          </p:cNvPr>
          <p:cNvSpPr/>
          <p:nvPr/>
        </p:nvSpPr>
        <p:spPr>
          <a:xfrm>
            <a:off x="3112" y="8153603"/>
            <a:ext cx="4570448" cy="1768641"/>
          </a:xfrm>
          <a:custGeom>
            <a:avLst/>
            <a:gdLst/>
            <a:ahLst/>
            <a:cxnLst/>
            <a:rect l="l" t="t" r="r" b="b"/>
            <a:pathLst>
              <a:path w="4570448" h="1768641">
                <a:moveTo>
                  <a:pt x="0" y="0"/>
                </a:moveTo>
                <a:lnTo>
                  <a:pt x="4570447" y="0"/>
                </a:lnTo>
                <a:lnTo>
                  <a:pt x="4570447" y="1768640"/>
                </a:lnTo>
                <a:lnTo>
                  <a:pt x="0" y="1768640"/>
                </a:lnTo>
                <a:lnTo>
                  <a:pt x="0" y="0"/>
                </a:lnTo>
                <a:close/>
              </a:path>
            </a:pathLst>
          </a:custGeom>
          <a:blipFill>
            <a:blip r:embed="rId4"/>
            <a:stretch>
              <a:fillRect/>
            </a:stretch>
          </a:blipFill>
        </p:spPr>
        <p:txBody>
          <a:bodyPr/>
          <a:lstStyle/>
          <a:p>
            <a:endParaRPr lang="en-AU"/>
          </a:p>
        </p:txBody>
      </p:sp>
      <p:sp>
        <p:nvSpPr>
          <p:cNvPr id="7" name="Freeform 8">
            <a:extLst>
              <a:ext uri="{FF2B5EF4-FFF2-40B4-BE49-F238E27FC236}">
                <a16:creationId xmlns:a16="http://schemas.microsoft.com/office/drawing/2014/main" id="{5870C4F6-9B96-C2FD-A4E5-2258E8165AFD}"/>
              </a:ext>
            </a:extLst>
          </p:cNvPr>
          <p:cNvSpPr/>
          <p:nvPr/>
        </p:nvSpPr>
        <p:spPr>
          <a:xfrm rot="5400000">
            <a:off x="1322963" y="-4004283"/>
            <a:ext cx="1379817" cy="11366660"/>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8" name="TextBox 6">
            <a:extLst>
              <a:ext uri="{FF2B5EF4-FFF2-40B4-BE49-F238E27FC236}">
                <a16:creationId xmlns:a16="http://schemas.microsoft.com/office/drawing/2014/main" id="{E5BB0EFB-0ED6-BB4C-C9B8-37753BA0CC53}"/>
              </a:ext>
            </a:extLst>
          </p:cNvPr>
          <p:cNvSpPr txBox="1"/>
          <p:nvPr/>
        </p:nvSpPr>
        <p:spPr>
          <a:xfrm>
            <a:off x="1076123" y="1241541"/>
            <a:ext cx="5982682" cy="771525"/>
          </a:xfrm>
          <a:prstGeom prst="rect">
            <a:avLst/>
          </a:prstGeom>
        </p:spPr>
        <p:txBody>
          <a:bodyPr wrap="square" lIns="0" tIns="0" rIns="0" bIns="0" rtlCol="0" anchor="t">
            <a:spAutoFit/>
          </a:bodyPr>
          <a:lstStyle/>
          <a:p>
            <a:pPr>
              <a:lnSpc>
                <a:spcPts val="6000"/>
              </a:lnSpc>
            </a:pPr>
            <a:r>
              <a:rPr lang="en-US" sz="5000" b="1" spc="100">
                <a:solidFill>
                  <a:srgbClr val="FFFFFF"/>
                </a:solidFill>
                <a:latin typeface="Open Sans" pitchFamily="2" charset="0"/>
                <a:ea typeface="Open Sans" pitchFamily="2" charset="0"/>
                <a:cs typeface="Open Sans" pitchFamily="2" charset="0"/>
              </a:rPr>
              <a:t>Who is Local Buy?</a:t>
            </a:r>
          </a:p>
        </p:txBody>
      </p:sp>
      <p:sp>
        <p:nvSpPr>
          <p:cNvPr id="9" name="TextBox 30">
            <a:extLst>
              <a:ext uri="{FF2B5EF4-FFF2-40B4-BE49-F238E27FC236}">
                <a16:creationId xmlns:a16="http://schemas.microsoft.com/office/drawing/2014/main" id="{71C73FE4-67CF-C768-35BA-D7BF77680AD3}"/>
              </a:ext>
            </a:extLst>
          </p:cNvPr>
          <p:cNvSpPr txBox="1"/>
          <p:nvPr/>
        </p:nvSpPr>
        <p:spPr>
          <a:xfrm>
            <a:off x="400897" y="9755993"/>
            <a:ext cx="5884153" cy="345864"/>
          </a:xfrm>
          <a:prstGeom prst="rect">
            <a:avLst/>
          </a:prstGeom>
        </p:spPr>
        <p:txBody>
          <a:bodyPr wrap="square" lIns="0" tIns="0" rIns="0" bIns="0" rtlCol="0" anchor="t">
            <a:spAutoFit/>
          </a:bodyPr>
          <a:lstStyle/>
          <a:p>
            <a:pPr>
              <a:lnSpc>
                <a:spcPts val="2784"/>
              </a:lnSpc>
            </a:pPr>
            <a:r>
              <a:rPr lang="en-US" sz="1989" dirty="0">
                <a:solidFill>
                  <a:srgbClr val="434345"/>
                </a:solidFill>
                <a:latin typeface="Architects Daughter"/>
              </a:rPr>
              <a:t>Advancing Queensland Procurement</a:t>
            </a:r>
          </a:p>
        </p:txBody>
      </p:sp>
    </p:spTree>
    <p:extLst>
      <p:ext uri="{BB962C8B-B14F-4D97-AF65-F5344CB8AC3E}">
        <p14:creationId xmlns:p14="http://schemas.microsoft.com/office/powerpoint/2010/main" val="1947012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ndy beach with trees and water&#10;&#10;Description automatically generated">
            <a:extLst>
              <a:ext uri="{FF2B5EF4-FFF2-40B4-BE49-F238E27FC236}">
                <a16:creationId xmlns:a16="http://schemas.microsoft.com/office/drawing/2014/main" id="{68CE10F2-90AE-184D-4F07-97F544A1E0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62846" y="-2146439"/>
            <a:ext cx="7689685" cy="15217239"/>
          </a:xfrm>
          <a:prstGeom prst="rect">
            <a:avLst/>
          </a:prstGeom>
        </p:spPr>
      </p:pic>
      <p:sp>
        <p:nvSpPr>
          <p:cNvPr id="13" name="TextBox 6">
            <a:extLst>
              <a:ext uri="{FF2B5EF4-FFF2-40B4-BE49-F238E27FC236}">
                <a16:creationId xmlns:a16="http://schemas.microsoft.com/office/drawing/2014/main" id="{AC1B83CD-B76D-808E-56F4-5280F89EA6F5}"/>
              </a:ext>
            </a:extLst>
          </p:cNvPr>
          <p:cNvSpPr txBox="1"/>
          <p:nvPr/>
        </p:nvSpPr>
        <p:spPr>
          <a:xfrm flipH="1">
            <a:off x="516523" y="1709042"/>
            <a:ext cx="11382094" cy="630942"/>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3200" b="1" dirty="0">
                <a:solidFill>
                  <a:srgbClr val="F9A01B"/>
                </a:solidFill>
                <a:latin typeface="Architects Daughter" panose="020B0604020202020204" charset="0"/>
                <a:cs typeface="Calibri"/>
              </a:rPr>
              <a:t>Local Buy supports small businesses</a:t>
            </a:r>
          </a:p>
        </p:txBody>
      </p:sp>
      <p:sp>
        <p:nvSpPr>
          <p:cNvPr id="2" name="TextBox 1">
            <a:extLst>
              <a:ext uri="{FF2B5EF4-FFF2-40B4-BE49-F238E27FC236}">
                <a16:creationId xmlns:a16="http://schemas.microsoft.com/office/drawing/2014/main" id="{0A53CB40-D39B-3F47-E9B3-8919076B7FC0}"/>
              </a:ext>
            </a:extLst>
          </p:cNvPr>
          <p:cNvSpPr txBox="1"/>
          <p:nvPr/>
        </p:nvSpPr>
        <p:spPr>
          <a:xfrm>
            <a:off x="466333" y="2339984"/>
            <a:ext cx="11230357" cy="7925246"/>
          </a:xfrm>
          <a:prstGeom prst="rect">
            <a:avLst/>
          </a:prstGeom>
          <a:noFill/>
        </p:spPr>
        <p:txBody>
          <a:bodyPr wrap="square" lIns="137160" tIns="68580" rIns="137160" bIns="6858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2600" b="1" dirty="0">
                <a:solidFill>
                  <a:srgbClr val="444344"/>
                </a:solidFill>
                <a:latin typeface="Open Sans" pitchFamily="2" charset="0"/>
                <a:ea typeface="Open Sans" pitchFamily="2" charset="0"/>
                <a:cs typeface="Open Sans" pitchFamily="2" charset="0"/>
              </a:rPr>
              <a:t>Exemption 1</a:t>
            </a:r>
          </a:p>
          <a:p>
            <a:r>
              <a:rPr lang="en-AU" sz="2600" dirty="0">
                <a:solidFill>
                  <a:srgbClr val="444344"/>
                </a:solidFill>
                <a:latin typeface="Open Sans" pitchFamily="2" charset="0"/>
                <a:ea typeface="Open Sans" pitchFamily="2" charset="0"/>
                <a:cs typeface="Open Sans" pitchFamily="2" charset="0"/>
              </a:rPr>
              <a:t>Have a registered head office in Queensland, Tasmania, or the Northern Territory;</a:t>
            </a:r>
            <a:br>
              <a:rPr lang="en-AU" sz="2600" dirty="0">
                <a:solidFill>
                  <a:srgbClr val="444344"/>
                </a:solidFill>
                <a:latin typeface="Open Sans" pitchFamily="2" charset="0"/>
                <a:ea typeface="Open Sans" pitchFamily="2" charset="0"/>
                <a:cs typeface="Open Sans" pitchFamily="2" charset="0"/>
              </a:rPr>
            </a:br>
            <a:r>
              <a:rPr lang="en-AU" sz="2600" dirty="0">
                <a:solidFill>
                  <a:srgbClr val="F9A01B"/>
                </a:solidFill>
                <a:latin typeface="Architects Daughter" panose="020B0604020202020204" charset="0"/>
                <a:ea typeface="Open Sans" pitchFamily="2" charset="0"/>
                <a:cs typeface="Open Sans" pitchFamily="2" charset="0"/>
              </a:rPr>
              <a:t>AND</a:t>
            </a:r>
          </a:p>
          <a:p>
            <a:r>
              <a:rPr lang="en-AU" sz="2600" dirty="0">
                <a:solidFill>
                  <a:srgbClr val="444344"/>
                </a:solidFill>
                <a:latin typeface="Open Sans" pitchFamily="2" charset="0"/>
                <a:ea typeface="Open Sans" pitchFamily="2" charset="0"/>
                <a:cs typeface="Open Sans" pitchFamily="2" charset="0"/>
              </a:rPr>
              <a:t>Be a Sole Trader (as confirmed via ASIC) </a:t>
            </a:r>
            <a:br>
              <a:rPr lang="en-AU" sz="2600" dirty="0">
                <a:solidFill>
                  <a:srgbClr val="444344"/>
                </a:solidFill>
                <a:latin typeface="Open Sans" pitchFamily="2" charset="0"/>
                <a:ea typeface="Open Sans" pitchFamily="2" charset="0"/>
                <a:cs typeface="Open Sans" pitchFamily="2" charset="0"/>
              </a:rPr>
            </a:br>
            <a:r>
              <a:rPr lang="en-AU" sz="2600" dirty="0">
                <a:solidFill>
                  <a:srgbClr val="F9A01B"/>
                </a:solidFill>
                <a:latin typeface="Architects Daughter" panose="020B0604020202020204" charset="0"/>
                <a:ea typeface="Open Sans" pitchFamily="2" charset="0"/>
                <a:cs typeface="Open Sans" pitchFamily="2" charset="0"/>
              </a:rPr>
              <a:t>OR</a:t>
            </a:r>
            <a:br>
              <a:rPr lang="en-AU" sz="2600" dirty="0">
                <a:solidFill>
                  <a:srgbClr val="444344"/>
                </a:solidFill>
                <a:latin typeface="Open Sans" pitchFamily="2" charset="0"/>
                <a:ea typeface="Open Sans" pitchFamily="2" charset="0"/>
                <a:cs typeface="Open Sans" pitchFamily="2" charset="0"/>
              </a:rPr>
            </a:br>
            <a:r>
              <a:rPr lang="en-AU" sz="2600" dirty="0">
                <a:solidFill>
                  <a:srgbClr val="444344"/>
                </a:solidFill>
                <a:latin typeface="Open Sans" pitchFamily="2" charset="0"/>
                <a:ea typeface="Open Sans" pitchFamily="2" charset="0"/>
                <a:cs typeface="Open Sans" pitchFamily="2" charset="0"/>
              </a:rPr>
              <a:t>A Small Business (which is defined as a business that has an annual turnover of less than $500,000 per annum in the previous financial year, you will be required to provide a copy of your business financials in the previous financial year or a letter from an accountant, confirming turnover was less than $500K);</a:t>
            </a:r>
          </a:p>
          <a:p>
            <a:endParaRPr lang="en-AU" sz="1200" b="1" dirty="0">
              <a:solidFill>
                <a:srgbClr val="444344"/>
              </a:solidFill>
              <a:latin typeface="Open Sans" pitchFamily="2" charset="0"/>
              <a:ea typeface="Open Sans" pitchFamily="2" charset="0"/>
              <a:cs typeface="Open Sans" pitchFamily="2" charset="0"/>
            </a:endParaRPr>
          </a:p>
          <a:p>
            <a:r>
              <a:rPr lang="en-AU" sz="2600" b="1" dirty="0">
                <a:solidFill>
                  <a:srgbClr val="444344"/>
                </a:solidFill>
                <a:latin typeface="Open Sans" pitchFamily="2" charset="0"/>
                <a:ea typeface="Open Sans" pitchFamily="2" charset="0"/>
                <a:cs typeface="Open Sans" pitchFamily="2" charset="0"/>
              </a:rPr>
              <a:t>Exemption 2</a:t>
            </a:r>
          </a:p>
          <a:p>
            <a:r>
              <a:rPr lang="en-AU" sz="2600" dirty="0">
                <a:solidFill>
                  <a:srgbClr val="444344"/>
                </a:solidFill>
                <a:latin typeface="Open Sans" pitchFamily="2" charset="0"/>
                <a:ea typeface="Open Sans" pitchFamily="2" charset="0"/>
                <a:cs typeface="Open Sans" pitchFamily="2" charset="0"/>
              </a:rPr>
              <a:t>A registered charity with the </a:t>
            </a:r>
            <a:r>
              <a:rPr lang="en-US" sz="2600" dirty="0">
                <a:solidFill>
                  <a:srgbClr val="444344"/>
                </a:solidFill>
                <a:latin typeface="Open Sans" pitchFamily="2" charset="0"/>
                <a:ea typeface="Open Sans" pitchFamily="2" charset="0"/>
                <a:cs typeface="Open Sans" pitchFamily="2" charset="0"/>
              </a:rPr>
              <a:t>Australian Charities and Not-for-profits Commission </a:t>
            </a:r>
            <a:r>
              <a:rPr lang="en-AU" sz="2600" dirty="0">
                <a:solidFill>
                  <a:srgbClr val="444344"/>
                </a:solidFill>
                <a:latin typeface="Open Sans" pitchFamily="2" charset="0"/>
                <a:ea typeface="Open Sans" pitchFamily="2" charset="0"/>
                <a:cs typeface="Open Sans" pitchFamily="2" charset="0"/>
              </a:rPr>
              <a:t>(ACNC).</a:t>
            </a:r>
            <a:br>
              <a:rPr lang="en-AU" sz="2600" dirty="0">
                <a:solidFill>
                  <a:srgbClr val="444344"/>
                </a:solidFill>
                <a:latin typeface="Open Sans" pitchFamily="2" charset="0"/>
                <a:ea typeface="Open Sans" pitchFamily="2" charset="0"/>
                <a:cs typeface="Open Sans" pitchFamily="2" charset="0"/>
              </a:rPr>
            </a:br>
            <a:r>
              <a:rPr lang="en-AU" sz="2600" dirty="0">
                <a:solidFill>
                  <a:srgbClr val="F9A01B"/>
                </a:solidFill>
                <a:latin typeface="Architects Daughter" panose="020B0604020202020204" charset="0"/>
                <a:ea typeface="Open Sans" pitchFamily="2" charset="0"/>
                <a:cs typeface="Open Sans" pitchFamily="2" charset="0"/>
              </a:rPr>
              <a:t>OR </a:t>
            </a:r>
          </a:p>
          <a:p>
            <a:r>
              <a:rPr lang="en-AU" sz="2600" dirty="0">
                <a:solidFill>
                  <a:srgbClr val="444344"/>
                </a:solidFill>
                <a:latin typeface="Open Sans" pitchFamily="2" charset="0"/>
                <a:ea typeface="Open Sans" pitchFamily="2" charset="0"/>
                <a:cs typeface="Open Sans" pitchFamily="2" charset="0"/>
              </a:rPr>
              <a:t>A registered indigenous businesses with Supply Nation or Black Business Finder.</a:t>
            </a:r>
          </a:p>
          <a:p>
            <a:r>
              <a:rPr lang="en-AU" sz="2600" dirty="0">
                <a:solidFill>
                  <a:srgbClr val="F9A01B"/>
                </a:solidFill>
                <a:latin typeface="Architects Daughter" panose="020B0604020202020204" charset="0"/>
                <a:ea typeface="Open Sans" pitchFamily="2" charset="0"/>
                <a:cs typeface="Open Sans" pitchFamily="2" charset="0"/>
              </a:rPr>
              <a:t>OR </a:t>
            </a:r>
          </a:p>
          <a:p>
            <a:r>
              <a:rPr lang="en-AU" sz="2600" dirty="0">
                <a:solidFill>
                  <a:srgbClr val="444344"/>
                </a:solidFill>
                <a:latin typeface="Open Sans" pitchFamily="2" charset="0"/>
                <a:ea typeface="Open Sans" pitchFamily="2" charset="0"/>
                <a:cs typeface="Open Sans" pitchFamily="2" charset="0"/>
              </a:rPr>
              <a:t>A registered social enterprise with Social Traders.</a:t>
            </a:r>
            <a:endParaRPr lang="en-US" sz="2600" dirty="0">
              <a:solidFill>
                <a:srgbClr val="444344"/>
              </a:solidFill>
              <a:latin typeface="Open Sans" pitchFamily="2" charset="0"/>
              <a:ea typeface="Open Sans" pitchFamily="2" charset="0"/>
              <a:cs typeface="Open Sans" pitchFamily="2" charset="0"/>
            </a:endParaRPr>
          </a:p>
        </p:txBody>
      </p:sp>
      <p:sp>
        <p:nvSpPr>
          <p:cNvPr id="10" name="TextBox 5">
            <a:extLst>
              <a:ext uri="{FF2B5EF4-FFF2-40B4-BE49-F238E27FC236}">
                <a16:creationId xmlns:a16="http://schemas.microsoft.com/office/drawing/2014/main" id="{433D36BF-0EC3-5656-FE3F-EEAD42AF2557}"/>
              </a:ext>
            </a:extLst>
          </p:cNvPr>
          <p:cNvSpPr txBox="1"/>
          <p:nvPr/>
        </p:nvSpPr>
        <p:spPr>
          <a:xfrm rot="5400000">
            <a:off x="3778635" y="-114658"/>
            <a:ext cx="4514611" cy="4743928"/>
          </a:xfrm>
          <a:prstGeom prst="rect">
            <a:avLst/>
          </a:prstGeom>
        </p:spPr>
        <p:txBody>
          <a:bodyPr lIns="50800" tIns="50800" rIns="50800" bIns="50800" rtlCol="0" anchor="ctr"/>
          <a:lstStyle/>
          <a:p>
            <a:pPr algn="ctr">
              <a:lnSpc>
                <a:spcPts val="1960"/>
              </a:lnSpc>
            </a:pPr>
            <a:endParaRPr/>
          </a:p>
        </p:txBody>
      </p:sp>
      <p:sp>
        <p:nvSpPr>
          <p:cNvPr id="7" name="Rectangle: Rounded Corners 6">
            <a:extLst>
              <a:ext uri="{FF2B5EF4-FFF2-40B4-BE49-F238E27FC236}">
                <a16:creationId xmlns:a16="http://schemas.microsoft.com/office/drawing/2014/main" id="{A4C8E873-41B2-222C-36A0-6A67D1BF51B9}"/>
              </a:ext>
            </a:extLst>
          </p:cNvPr>
          <p:cNvSpPr/>
          <p:nvPr/>
        </p:nvSpPr>
        <p:spPr>
          <a:xfrm>
            <a:off x="12331470" y="3451122"/>
            <a:ext cx="5490197" cy="3672349"/>
          </a:xfrm>
          <a:prstGeom prst="round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9AD756BE-EFDC-63A3-00A2-C38ABC88B169}"/>
              </a:ext>
            </a:extLst>
          </p:cNvPr>
          <p:cNvSpPr txBox="1"/>
          <p:nvPr/>
        </p:nvSpPr>
        <p:spPr>
          <a:xfrm>
            <a:off x="12416493" y="3603975"/>
            <a:ext cx="5213446" cy="3323987"/>
          </a:xfrm>
          <a:prstGeom prst="rect">
            <a:avLst/>
          </a:prstGeom>
          <a:noFill/>
        </p:spPr>
        <p:txBody>
          <a:bodyPr wrap="square">
            <a:spAutoFit/>
          </a:bodyPr>
          <a:lstStyle/>
          <a:p>
            <a:pPr algn="ctr"/>
            <a:r>
              <a:rPr lang="en-US" sz="3000">
                <a:solidFill>
                  <a:srgbClr val="444344"/>
                </a:solidFill>
                <a:latin typeface="Architects Daughter" panose="020B0604020202020204" charset="0"/>
              </a:rPr>
              <a:t>All new Suppliers are requested to submit their exemption declaration at the time of tender, however, failure to do so will not prevent an appointment to a Local Buy Arrangement.</a:t>
            </a:r>
            <a:endParaRPr lang="en-AU" sz="3000">
              <a:solidFill>
                <a:srgbClr val="444344"/>
              </a:solidFill>
              <a:latin typeface="Architects Daughter" panose="020B0604020202020204" charset="0"/>
            </a:endParaRPr>
          </a:p>
        </p:txBody>
      </p:sp>
      <p:sp>
        <p:nvSpPr>
          <p:cNvPr id="4" name="Freeform 8">
            <a:extLst>
              <a:ext uri="{FF2B5EF4-FFF2-40B4-BE49-F238E27FC236}">
                <a16:creationId xmlns:a16="http://schemas.microsoft.com/office/drawing/2014/main" id="{7CB134BD-0F9C-F6A6-6046-A601B4A8A43E}"/>
              </a:ext>
            </a:extLst>
          </p:cNvPr>
          <p:cNvSpPr/>
          <p:nvPr/>
        </p:nvSpPr>
        <p:spPr>
          <a:xfrm rot="5400000">
            <a:off x="5300641" y="-5450127"/>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5" name="Freeform 8">
            <a:extLst>
              <a:ext uri="{FF2B5EF4-FFF2-40B4-BE49-F238E27FC236}">
                <a16:creationId xmlns:a16="http://schemas.microsoft.com/office/drawing/2014/main" id="{5277CD47-F9B8-900E-D88D-9EFB7D1189AF}"/>
              </a:ext>
            </a:extLst>
          </p:cNvPr>
          <p:cNvSpPr/>
          <p:nvPr/>
        </p:nvSpPr>
        <p:spPr>
          <a:xfrm rot="5400000">
            <a:off x="5710227" y="-5450127"/>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12" name="TextBox 11">
            <a:extLst>
              <a:ext uri="{FF2B5EF4-FFF2-40B4-BE49-F238E27FC236}">
                <a16:creationId xmlns:a16="http://schemas.microsoft.com/office/drawing/2014/main" id="{54D03C94-F53F-83BC-8911-FB1AE9B7A41B}"/>
              </a:ext>
            </a:extLst>
          </p:cNvPr>
          <p:cNvSpPr txBox="1"/>
          <p:nvPr/>
        </p:nvSpPr>
        <p:spPr>
          <a:xfrm>
            <a:off x="192285" y="553577"/>
            <a:ext cx="13318792" cy="861774"/>
          </a:xfrm>
          <a:prstGeom prst="rect">
            <a:avLst/>
          </a:prstGeom>
          <a:noFill/>
        </p:spPr>
        <p:txBody>
          <a:bodyPr wrap="square" rtlCol="0">
            <a:spAutoFit/>
          </a:bodyPr>
          <a:lstStyle/>
          <a:p>
            <a:r>
              <a:rPr lang="en-US" sz="5000" b="1" spc="100">
                <a:solidFill>
                  <a:srgbClr val="FFFFFF"/>
                </a:solidFill>
                <a:latin typeface="Open Sans" pitchFamily="2" charset="0"/>
                <a:ea typeface="Open Sans" pitchFamily="2" charset="0"/>
                <a:cs typeface="Open Sans" pitchFamily="2" charset="0"/>
              </a:rPr>
              <a:t>Verification Fee Exemption Eligibility</a:t>
            </a:r>
            <a:endParaRPr lang="en-AU" sz="50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1575251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2B3F-946C-A29C-AC21-83AD547F3C9E}"/>
            </a:ext>
          </a:extLst>
        </p:cNvPr>
        <p:cNvGrpSpPr/>
        <p:nvPr/>
      </p:nvGrpSpPr>
      <p:grpSpPr>
        <a:xfrm>
          <a:off x="0" y="0"/>
          <a:ext cx="0" cy="0"/>
          <a:chOff x="0" y="0"/>
          <a:chExt cx="0" cy="0"/>
        </a:xfrm>
      </p:grpSpPr>
      <p:pic>
        <p:nvPicPr>
          <p:cNvPr id="13" name="Picture 12" descr="A computer with headphones on a table&#10;&#10;Description automatically generated">
            <a:extLst>
              <a:ext uri="{FF2B5EF4-FFF2-40B4-BE49-F238E27FC236}">
                <a16:creationId xmlns:a16="http://schemas.microsoft.com/office/drawing/2014/main" id="{0A1B6D34-3E92-BFF4-EB56-F1ECC1676C9F}"/>
              </a:ext>
            </a:extLst>
          </p:cNvPr>
          <p:cNvPicPr>
            <a:picLocks noChangeAspect="1"/>
          </p:cNvPicPr>
          <p:nvPr/>
        </p:nvPicPr>
        <p:blipFill rotWithShape="1">
          <a:blip r:embed="rId4">
            <a:extLst>
              <a:ext uri="{28A0092B-C50C-407E-A947-70E740481C1C}">
                <a14:useLocalDpi xmlns:a14="http://schemas.microsoft.com/office/drawing/2010/main" val="0"/>
              </a:ext>
            </a:extLst>
          </a:blip>
          <a:srcRect l="16342" t="2183" r="31157" b="-2183"/>
          <a:stretch/>
        </p:blipFill>
        <p:spPr>
          <a:xfrm>
            <a:off x="0" y="0"/>
            <a:ext cx="8921014" cy="10515600"/>
          </a:xfrm>
          <a:prstGeom prst="rect">
            <a:avLst/>
          </a:prstGeom>
        </p:spPr>
      </p:pic>
      <p:sp>
        <p:nvSpPr>
          <p:cNvPr id="9" name="TextBox 9">
            <a:extLst>
              <a:ext uri="{FF2B5EF4-FFF2-40B4-BE49-F238E27FC236}">
                <a16:creationId xmlns:a16="http://schemas.microsoft.com/office/drawing/2014/main" id="{B0A17636-D958-D061-17E4-7D5A399A04DE}"/>
              </a:ext>
            </a:extLst>
          </p:cNvPr>
          <p:cNvSpPr txBox="1"/>
          <p:nvPr/>
        </p:nvSpPr>
        <p:spPr>
          <a:xfrm>
            <a:off x="9734229" y="3412290"/>
            <a:ext cx="7443428" cy="6001643"/>
          </a:xfrm>
          <a:prstGeom prst="rect">
            <a:avLst/>
          </a:prstGeom>
        </p:spPr>
        <p:txBody>
          <a:bodyPr wrap="square" lIns="0" tIns="0" rIns="0" bIns="0" rtlCol="0" anchor="t">
            <a:spAutoFit/>
          </a:bodyPr>
          <a:lstStyle/>
          <a:p>
            <a:pPr algn="just"/>
            <a:r>
              <a:rPr lang="en-US" sz="2600" err="1">
                <a:solidFill>
                  <a:srgbClr val="444344"/>
                </a:solidFill>
                <a:latin typeface="Open Sans"/>
                <a:ea typeface="Open Sans"/>
                <a:cs typeface="Open Sans"/>
              </a:rPr>
              <a:t>VendorPanel</a:t>
            </a:r>
            <a:r>
              <a:rPr lang="en-US" sz="2600">
                <a:solidFill>
                  <a:srgbClr val="444344"/>
                </a:solidFill>
                <a:latin typeface="Open Sans"/>
                <a:ea typeface="Open Sans"/>
                <a:cs typeface="Open Sans"/>
              </a:rPr>
              <a:t> is an online electronic RFQ system accessible through Local Buy by both the Supplier and Purchasers.</a:t>
            </a:r>
            <a:r>
              <a:rPr lang="en-AU" sz="2600">
                <a:solidFill>
                  <a:srgbClr val="444344"/>
                </a:solidFill>
                <a:latin typeface="Open Sans"/>
                <a:ea typeface="Open Sans"/>
                <a:cs typeface="Open Sans"/>
              </a:rPr>
              <a:t> </a:t>
            </a:r>
            <a:r>
              <a:rPr lang="en-AU" sz="2600">
                <a:solidFill>
                  <a:srgbClr val="444344"/>
                </a:solidFill>
                <a:effectLst/>
                <a:latin typeface="Open Sans"/>
                <a:ea typeface="Open Sans"/>
                <a:cs typeface="Open Sans"/>
              </a:rPr>
              <a:t>Once registered you will then appear in </a:t>
            </a:r>
            <a:r>
              <a:rPr lang="en-AU" sz="2600" err="1">
                <a:solidFill>
                  <a:srgbClr val="444344"/>
                </a:solidFill>
                <a:effectLst/>
                <a:latin typeface="Open Sans"/>
                <a:ea typeface="Open Sans"/>
                <a:cs typeface="Open Sans"/>
              </a:rPr>
              <a:t>VendorPanel</a:t>
            </a:r>
            <a:r>
              <a:rPr lang="en-AU" sz="2600">
                <a:solidFill>
                  <a:srgbClr val="444344"/>
                </a:solidFill>
                <a:effectLst/>
                <a:latin typeface="Open Sans"/>
                <a:ea typeface="Open Sans"/>
                <a:cs typeface="Open Sans"/>
              </a:rPr>
              <a:t> “Marketplace</a:t>
            </a:r>
            <a:r>
              <a:rPr lang="en-AU" sz="2600">
                <a:solidFill>
                  <a:srgbClr val="444344"/>
                </a:solidFill>
                <a:latin typeface="Open Sans"/>
                <a:ea typeface="Open Sans"/>
                <a:cs typeface="Open Sans"/>
              </a:rPr>
              <a:t>”.</a:t>
            </a:r>
          </a:p>
          <a:p>
            <a:pPr algn="just"/>
            <a:endParaRPr lang="en-AU" sz="2600">
              <a:solidFill>
                <a:srgbClr val="444344"/>
              </a:solidFill>
              <a:latin typeface="Open Sans" pitchFamily="2" charset="0"/>
              <a:ea typeface="Open Sans" pitchFamily="2" charset="0"/>
              <a:cs typeface="Open Sans" pitchFamily="2" charset="0"/>
            </a:endParaRPr>
          </a:p>
          <a:p>
            <a:pPr algn="just"/>
            <a:r>
              <a:rPr lang="en-AU" sz="2600">
                <a:solidFill>
                  <a:srgbClr val="184A64"/>
                </a:solidFill>
                <a:latin typeface="Open Sans"/>
                <a:ea typeface="Open Sans"/>
                <a:cs typeface="Open Sans"/>
                <a:hlinkClick r:id="rId5">
                  <a:extLst>
                    <a:ext uri="{A12FA001-AC4F-418D-AE19-62706E023703}">
                      <ahyp:hlinkClr xmlns:ahyp="http://schemas.microsoft.com/office/drawing/2018/hyperlinkcolor" val="tx"/>
                    </a:ext>
                  </a:extLst>
                </a:hlinkClick>
              </a:rPr>
              <a:t>https://www.vendorpanel.com.au/marketplace.aspx</a:t>
            </a:r>
            <a:endParaRPr lang="en-AU" sz="2600">
              <a:solidFill>
                <a:srgbClr val="184A64"/>
              </a:solidFill>
              <a:latin typeface="Open Sans"/>
              <a:ea typeface="Open Sans"/>
              <a:cs typeface="Open Sans"/>
            </a:endParaRPr>
          </a:p>
          <a:p>
            <a:pPr algn="just"/>
            <a:endParaRPr lang="en-AU" sz="2600">
              <a:solidFill>
                <a:srgbClr val="444344"/>
              </a:solidFill>
              <a:latin typeface="Open Sans" pitchFamily="2" charset="0"/>
              <a:ea typeface="Open Sans" pitchFamily="2" charset="0"/>
              <a:cs typeface="Open Sans" pitchFamily="2" charset="0"/>
            </a:endParaRPr>
          </a:p>
          <a:p>
            <a:pPr algn="just"/>
            <a:r>
              <a:rPr lang="en-AU" sz="2600">
                <a:solidFill>
                  <a:srgbClr val="444344"/>
                </a:solidFill>
                <a:latin typeface="Open Sans"/>
                <a:ea typeface="Open Sans"/>
                <a:cs typeface="Open Sans"/>
              </a:rPr>
              <a:t>Marketplace is not a pre-qualified list of suppliers. </a:t>
            </a:r>
            <a:r>
              <a:rPr lang="en-AU" sz="2600">
                <a:solidFill>
                  <a:srgbClr val="444344"/>
                </a:solidFill>
                <a:effectLst/>
                <a:latin typeface="Open Sans"/>
                <a:ea typeface="Open Sans"/>
                <a:cs typeface="Open Sans"/>
              </a:rPr>
              <a:t>Whilst some of your businesses may also be listed on Marketplace, unless engaged under the Local Buy Arrangement number, buyers are not covered by T&amp;Cs Local Buy contract or legislative exception</a:t>
            </a:r>
            <a:r>
              <a:rPr lang="en-AU" sz="2600">
                <a:solidFill>
                  <a:srgbClr val="444344"/>
                </a:solidFill>
                <a:latin typeface="Open Sans"/>
                <a:ea typeface="Open Sans"/>
                <a:cs typeface="Open Sans"/>
              </a:rPr>
              <a:t>.</a:t>
            </a:r>
            <a:endParaRPr lang="en-AU" sz="2600">
              <a:latin typeface="Open Sans"/>
              <a:ea typeface="Open Sans"/>
              <a:cs typeface="Open Sans"/>
            </a:endParaRPr>
          </a:p>
          <a:p>
            <a:endParaRPr lang="en-AU" sz="2600" kern="100">
              <a:solidFill>
                <a:srgbClr val="444344"/>
              </a:solidFill>
              <a:effectLst/>
              <a:latin typeface="Open Sans" pitchFamily="2" charset="0"/>
              <a:ea typeface="Open Sans" pitchFamily="2" charset="0"/>
              <a:cs typeface="Open Sans" pitchFamily="2" charset="0"/>
            </a:endParaRPr>
          </a:p>
        </p:txBody>
      </p:sp>
      <p:sp>
        <p:nvSpPr>
          <p:cNvPr id="5" name="Freeform 4">
            <a:extLst>
              <a:ext uri="{FF2B5EF4-FFF2-40B4-BE49-F238E27FC236}">
                <a16:creationId xmlns:a16="http://schemas.microsoft.com/office/drawing/2014/main" id="{6A6D91AE-6AB2-B75A-9ECA-57889FB06455}"/>
              </a:ext>
            </a:extLst>
          </p:cNvPr>
          <p:cNvSpPr/>
          <p:nvPr/>
        </p:nvSpPr>
        <p:spPr>
          <a:xfrm rot="5400000">
            <a:off x="2147987" y="-2319041"/>
            <a:ext cx="1379817" cy="7302221"/>
          </a:xfrm>
          <a:custGeom>
            <a:avLst/>
            <a:gdLst/>
            <a:ahLst/>
            <a:cxnLst/>
            <a:rect l="l" t="t" r="r" b="b"/>
            <a:pathLst>
              <a:path w="248419" h="1578351">
                <a:moveTo>
                  <a:pt x="124209" y="0"/>
                </a:moveTo>
                <a:lnTo>
                  <a:pt x="124209" y="0"/>
                </a:lnTo>
                <a:cubicBezTo>
                  <a:pt x="192808" y="0"/>
                  <a:pt x="248419" y="55610"/>
                  <a:pt x="248419" y="124209"/>
                </a:cubicBezTo>
                <a:lnTo>
                  <a:pt x="248419" y="1454142"/>
                </a:lnTo>
                <a:cubicBezTo>
                  <a:pt x="248419" y="1487084"/>
                  <a:pt x="235332" y="1518677"/>
                  <a:pt x="212038" y="1541971"/>
                </a:cubicBezTo>
                <a:cubicBezTo>
                  <a:pt x="188745" y="1565265"/>
                  <a:pt x="157152" y="1578351"/>
                  <a:pt x="124209" y="1578351"/>
                </a:cubicBezTo>
                <a:lnTo>
                  <a:pt x="124209" y="1578351"/>
                </a:lnTo>
                <a:cubicBezTo>
                  <a:pt x="91267" y="1578351"/>
                  <a:pt x="59674" y="1565265"/>
                  <a:pt x="36380" y="1541971"/>
                </a:cubicBezTo>
                <a:cubicBezTo>
                  <a:pt x="13086" y="1518677"/>
                  <a:pt x="0" y="1487084"/>
                  <a:pt x="0" y="1454142"/>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6" name="TextBox 6">
            <a:extLst>
              <a:ext uri="{FF2B5EF4-FFF2-40B4-BE49-F238E27FC236}">
                <a16:creationId xmlns:a16="http://schemas.microsoft.com/office/drawing/2014/main" id="{D5C08D84-4F78-CC2E-AE94-30D2A201921E}"/>
              </a:ext>
            </a:extLst>
          </p:cNvPr>
          <p:cNvSpPr txBox="1"/>
          <p:nvPr/>
        </p:nvSpPr>
        <p:spPr>
          <a:xfrm>
            <a:off x="796862" y="919278"/>
            <a:ext cx="7361782" cy="1487587"/>
          </a:xfrm>
          <a:prstGeom prst="rect">
            <a:avLst/>
          </a:prstGeom>
        </p:spPr>
        <p:txBody>
          <a:bodyPr wrap="square" lIns="0" tIns="0" rIns="0" bIns="0" rtlCol="0" anchor="t">
            <a:spAutoFit/>
          </a:bodyPr>
          <a:lstStyle/>
          <a:p>
            <a:pPr>
              <a:lnSpc>
                <a:spcPts val="5814"/>
              </a:lnSpc>
            </a:pPr>
            <a:r>
              <a:rPr lang="en-AU" sz="5000" b="1">
                <a:solidFill>
                  <a:schemeClr val="bg1"/>
                </a:solidFill>
                <a:latin typeface="Open Sans" pitchFamily="2" charset="0"/>
                <a:ea typeface="Open Sans" pitchFamily="2" charset="0"/>
                <a:cs typeface="Open Sans" pitchFamily="2" charset="0"/>
              </a:rPr>
              <a:t>Vendor Panel</a:t>
            </a:r>
          </a:p>
          <a:p>
            <a:pPr algn="ctr">
              <a:lnSpc>
                <a:spcPts val="5814"/>
              </a:lnSpc>
            </a:pPr>
            <a:endParaRPr lang="en-US" sz="5000" b="1" spc="91">
              <a:solidFill>
                <a:schemeClr val="bg1"/>
              </a:solidFill>
              <a:latin typeface="Open Sans" pitchFamily="2" charset="0"/>
              <a:ea typeface="Open Sans" pitchFamily="2" charset="0"/>
              <a:cs typeface="Open Sans" pitchFamily="2" charset="0"/>
            </a:endParaRPr>
          </a:p>
        </p:txBody>
      </p:sp>
      <p:sp>
        <p:nvSpPr>
          <p:cNvPr id="2" name="Freeform 7">
            <a:extLst>
              <a:ext uri="{FF2B5EF4-FFF2-40B4-BE49-F238E27FC236}">
                <a16:creationId xmlns:a16="http://schemas.microsoft.com/office/drawing/2014/main" id="{6DDC113B-A662-3B78-9A0C-D7B46A0E64F3}"/>
              </a:ext>
            </a:extLst>
          </p:cNvPr>
          <p:cNvSpPr>
            <a:spLocks noChangeAspect="1"/>
          </p:cNvSpPr>
          <p:nvPr/>
        </p:nvSpPr>
        <p:spPr>
          <a:xfrm>
            <a:off x="13382171" y="293261"/>
            <a:ext cx="4273807" cy="1380272"/>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6"/>
            <a:stretch>
              <a:fillRect/>
            </a:stretch>
          </a:blipFill>
        </p:spPr>
        <p:txBody>
          <a:bodyPr/>
          <a:lstStyle/>
          <a:p>
            <a:endParaRPr lang="en-AU"/>
          </a:p>
        </p:txBody>
      </p:sp>
      <p:sp>
        <p:nvSpPr>
          <p:cNvPr id="4" name="TextBox 9">
            <a:extLst>
              <a:ext uri="{FF2B5EF4-FFF2-40B4-BE49-F238E27FC236}">
                <a16:creationId xmlns:a16="http://schemas.microsoft.com/office/drawing/2014/main" id="{032745D2-0974-310A-9D70-1BC0333CC766}"/>
              </a:ext>
            </a:extLst>
          </p:cNvPr>
          <p:cNvSpPr txBox="1"/>
          <p:nvPr/>
        </p:nvSpPr>
        <p:spPr>
          <a:xfrm>
            <a:off x="13425713" y="1673286"/>
            <a:ext cx="5613877" cy="413575"/>
          </a:xfrm>
          <a:prstGeom prst="rect">
            <a:avLst/>
          </a:prstGeom>
        </p:spPr>
        <p:txBody>
          <a:bodyPr lIns="0" tIns="0" rIns="0" bIns="0" rtlCol="0" anchor="t">
            <a:spAutoFit/>
          </a:bodyPr>
          <a:lstStyle/>
          <a:p>
            <a:pPr algn="l">
              <a:lnSpc>
                <a:spcPts val="3499"/>
              </a:lnSpc>
              <a:spcBef>
                <a:spcPct val="0"/>
              </a:spcBef>
            </a:pPr>
            <a:r>
              <a:rPr lang="en-US" sz="2000">
                <a:solidFill>
                  <a:srgbClr val="F9A01B"/>
                </a:solidFill>
                <a:latin typeface="Architects Daughter"/>
                <a:ea typeface="Architects Daughter"/>
                <a:cs typeface="Architects Daughter"/>
                <a:sym typeface="Architects Daughter"/>
              </a:rPr>
              <a:t>Advancing Queensland Procurement</a:t>
            </a:r>
          </a:p>
        </p:txBody>
      </p:sp>
    </p:spTree>
    <p:extLst>
      <p:ext uri="{BB962C8B-B14F-4D97-AF65-F5344CB8AC3E}">
        <p14:creationId xmlns:p14="http://schemas.microsoft.com/office/powerpoint/2010/main" val="15827837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124341" y="-2810258"/>
            <a:ext cx="8136617" cy="2645121"/>
            <a:chOff x="0" y="0"/>
            <a:chExt cx="1250121" cy="406400"/>
          </a:xfrm>
        </p:grpSpPr>
        <p:sp>
          <p:nvSpPr>
            <p:cNvPr id="3" name="Freeform 3"/>
            <p:cNvSpPr/>
            <p:nvPr/>
          </p:nvSpPr>
          <p:spPr>
            <a:xfrm>
              <a:off x="0" y="0"/>
              <a:ext cx="1250121" cy="406400"/>
            </a:xfrm>
            <a:custGeom>
              <a:avLst/>
              <a:gdLst/>
              <a:ahLst/>
              <a:cxnLst/>
              <a:rect l="l" t="t" r="r" b="b"/>
              <a:pathLst>
                <a:path w="1250121" h="406400">
                  <a:moveTo>
                    <a:pt x="1046921" y="0"/>
                  </a:moveTo>
                  <a:cubicBezTo>
                    <a:pt x="1159145" y="0"/>
                    <a:pt x="1250121" y="90976"/>
                    <a:pt x="1250121" y="203200"/>
                  </a:cubicBezTo>
                  <a:cubicBezTo>
                    <a:pt x="1250121" y="315424"/>
                    <a:pt x="1159145" y="406400"/>
                    <a:pt x="1046921" y="406400"/>
                  </a:cubicBezTo>
                  <a:lnTo>
                    <a:pt x="203200" y="406400"/>
                  </a:lnTo>
                  <a:cubicBezTo>
                    <a:pt x="90976" y="406400"/>
                    <a:pt x="0" y="315424"/>
                    <a:pt x="0" y="203200"/>
                  </a:cubicBezTo>
                  <a:cubicBezTo>
                    <a:pt x="0" y="90976"/>
                    <a:pt x="90976" y="0"/>
                    <a:pt x="203200" y="0"/>
                  </a:cubicBezTo>
                  <a:close/>
                </a:path>
              </a:pathLst>
            </a:custGeom>
            <a:solidFill>
              <a:srgbClr val="F9A01B"/>
            </a:solidFill>
          </p:spPr>
          <p:txBody>
            <a:bodyPr/>
            <a:lstStyle/>
            <a:p>
              <a:endParaRPr lang="en-AU"/>
            </a:p>
          </p:txBody>
        </p:sp>
        <p:sp>
          <p:nvSpPr>
            <p:cNvPr id="4" name="TextBox 4"/>
            <p:cNvSpPr txBox="1"/>
            <p:nvPr/>
          </p:nvSpPr>
          <p:spPr>
            <a:xfrm>
              <a:off x="0" y="9525"/>
              <a:ext cx="1250121" cy="396875"/>
            </a:xfrm>
            <a:prstGeom prst="rect">
              <a:avLst/>
            </a:prstGeom>
          </p:spPr>
          <p:txBody>
            <a:bodyPr lIns="42853" tIns="42853" rIns="42853" bIns="42853" rtlCol="0" anchor="ctr"/>
            <a:lstStyle/>
            <a:p>
              <a:pPr algn="ctr">
                <a:lnSpc>
                  <a:spcPts val="1194"/>
                </a:lnSpc>
              </a:pPr>
              <a:endParaRPr/>
            </a:p>
          </p:txBody>
        </p:sp>
      </p:grpSp>
      <p:grpSp>
        <p:nvGrpSpPr>
          <p:cNvPr id="5" name="Group 5"/>
          <p:cNvGrpSpPr/>
          <p:nvPr/>
        </p:nvGrpSpPr>
        <p:grpSpPr>
          <a:xfrm rot="5400000">
            <a:off x="5910869" y="-6221120"/>
            <a:ext cx="13350509" cy="6410396"/>
            <a:chOff x="0" y="0"/>
            <a:chExt cx="846382" cy="406400"/>
          </a:xfrm>
        </p:grpSpPr>
        <p:sp>
          <p:nvSpPr>
            <p:cNvPr id="6" name="Freeform 6"/>
            <p:cNvSpPr/>
            <p:nvPr/>
          </p:nvSpPr>
          <p:spPr>
            <a:xfrm>
              <a:off x="0" y="0"/>
              <a:ext cx="846382" cy="406400"/>
            </a:xfrm>
            <a:custGeom>
              <a:avLst/>
              <a:gdLst/>
              <a:ahLst/>
              <a:cxnLst/>
              <a:rect l="l" t="t" r="r" b="b"/>
              <a:pathLst>
                <a:path w="846382" h="406400">
                  <a:moveTo>
                    <a:pt x="643182" y="0"/>
                  </a:moveTo>
                  <a:cubicBezTo>
                    <a:pt x="755407" y="0"/>
                    <a:pt x="846382" y="90976"/>
                    <a:pt x="846382" y="203200"/>
                  </a:cubicBezTo>
                  <a:cubicBezTo>
                    <a:pt x="846382" y="315424"/>
                    <a:pt x="755407" y="406400"/>
                    <a:pt x="643182" y="406400"/>
                  </a:cubicBezTo>
                  <a:lnTo>
                    <a:pt x="203200" y="406400"/>
                  </a:lnTo>
                  <a:cubicBezTo>
                    <a:pt x="90976" y="406400"/>
                    <a:pt x="0" y="315424"/>
                    <a:pt x="0" y="203200"/>
                  </a:cubicBezTo>
                  <a:cubicBezTo>
                    <a:pt x="0" y="90976"/>
                    <a:pt x="90976" y="0"/>
                    <a:pt x="203200" y="0"/>
                  </a:cubicBezTo>
                  <a:close/>
                </a:path>
              </a:pathLst>
            </a:custGeom>
            <a:solidFill>
              <a:srgbClr val="184A64"/>
            </a:solidFill>
          </p:spPr>
          <p:txBody>
            <a:bodyPr/>
            <a:lstStyle/>
            <a:p>
              <a:endParaRPr lang="en-AU"/>
            </a:p>
          </p:txBody>
        </p:sp>
        <p:sp>
          <p:nvSpPr>
            <p:cNvPr id="7" name="TextBox 7"/>
            <p:cNvSpPr txBox="1"/>
            <p:nvPr/>
          </p:nvSpPr>
          <p:spPr>
            <a:xfrm>
              <a:off x="0" y="9525"/>
              <a:ext cx="846382" cy="396875"/>
            </a:xfrm>
            <a:prstGeom prst="rect">
              <a:avLst/>
            </a:prstGeom>
          </p:spPr>
          <p:txBody>
            <a:bodyPr lIns="42853" tIns="42853" rIns="42853" bIns="42853" rtlCol="0" anchor="ctr"/>
            <a:lstStyle/>
            <a:p>
              <a:pPr algn="ctr">
                <a:lnSpc>
                  <a:spcPts val="1194"/>
                </a:lnSpc>
              </a:pPr>
              <a:endParaRPr/>
            </a:p>
          </p:txBody>
        </p:sp>
      </p:grpSp>
      <p:sp>
        <p:nvSpPr>
          <p:cNvPr id="8" name="Freeform 8"/>
          <p:cNvSpPr/>
          <p:nvPr/>
        </p:nvSpPr>
        <p:spPr>
          <a:xfrm>
            <a:off x="14889573" y="9048098"/>
            <a:ext cx="3398427" cy="1864887"/>
          </a:xfrm>
          <a:custGeom>
            <a:avLst/>
            <a:gdLst/>
            <a:ahLst/>
            <a:cxnLst/>
            <a:rect l="l" t="t" r="r" b="b"/>
            <a:pathLst>
              <a:path w="3398427" h="1864887">
                <a:moveTo>
                  <a:pt x="0" y="0"/>
                </a:moveTo>
                <a:lnTo>
                  <a:pt x="3398427" y="0"/>
                </a:lnTo>
                <a:lnTo>
                  <a:pt x="3398427" y="1864886"/>
                </a:lnTo>
                <a:lnTo>
                  <a:pt x="0" y="1864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9" name="Freeform 9"/>
          <p:cNvSpPr/>
          <p:nvPr/>
        </p:nvSpPr>
        <p:spPr>
          <a:xfrm rot="2700000" flipV="1">
            <a:off x="16912435" y="3919785"/>
            <a:ext cx="1633583" cy="4617902"/>
          </a:xfrm>
          <a:custGeom>
            <a:avLst/>
            <a:gdLst/>
            <a:ahLst/>
            <a:cxnLst/>
            <a:rect l="l" t="t" r="r" b="b"/>
            <a:pathLst>
              <a:path w="1633583" h="4617902">
                <a:moveTo>
                  <a:pt x="0" y="4617902"/>
                </a:moveTo>
                <a:lnTo>
                  <a:pt x="1633583" y="4617902"/>
                </a:lnTo>
                <a:lnTo>
                  <a:pt x="1633583" y="0"/>
                </a:lnTo>
                <a:lnTo>
                  <a:pt x="0" y="0"/>
                </a:lnTo>
                <a:lnTo>
                  <a:pt x="0" y="461790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0" name="Freeform 10"/>
          <p:cNvSpPr/>
          <p:nvPr/>
        </p:nvSpPr>
        <p:spPr>
          <a:xfrm>
            <a:off x="10626898" y="226953"/>
            <a:ext cx="3918452" cy="1264255"/>
          </a:xfrm>
          <a:custGeom>
            <a:avLst/>
            <a:gdLst/>
            <a:ahLst/>
            <a:cxnLst/>
            <a:rect l="l" t="t" r="r" b="b"/>
            <a:pathLst>
              <a:path w="3918452" h="1264255">
                <a:moveTo>
                  <a:pt x="0" y="0"/>
                </a:moveTo>
                <a:lnTo>
                  <a:pt x="3918452" y="0"/>
                </a:lnTo>
                <a:lnTo>
                  <a:pt x="3918452" y="1264255"/>
                </a:lnTo>
                <a:lnTo>
                  <a:pt x="0" y="1264255"/>
                </a:lnTo>
                <a:lnTo>
                  <a:pt x="0" y="0"/>
                </a:lnTo>
                <a:close/>
              </a:path>
            </a:pathLst>
          </a:custGeom>
          <a:blipFill>
            <a:blip r:embed="rId6"/>
            <a:stretch>
              <a:fillRect/>
            </a:stretch>
          </a:blipFill>
        </p:spPr>
        <p:txBody>
          <a:bodyPr/>
          <a:lstStyle/>
          <a:p>
            <a:endParaRPr lang="en-AU"/>
          </a:p>
        </p:txBody>
      </p:sp>
      <p:sp>
        <p:nvSpPr>
          <p:cNvPr id="11" name="Freeform 11"/>
          <p:cNvSpPr/>
          <p:nvPr/>
        </p:nvSpPr>
        <p:spPr>
          <a:xfrm>
            <a:off x="-978794" y="5977201"/>
            <a:ext cx="1957587" cy="1964956"/>
          </a:xfrm>
          <a:custGeom>
            <a:avLst/>
            <a:gdLst/>
            <a:ahLst/>
            <a:cxnLst/>
            <a:rect l="l" t="t" r="r" b="b"/>
            <a:pathLst>
              <a:path w="1957587" h="1964956">
                <a:moveTo>
                  <a:pt x="0" y="0"/>
                </a:moveTo>
                <a:lnTo>
                  <a:pt x="1957586" y="0"/>
                </a:lnTo>
                <a:lnTo>
                  <a:pt x="1957586" y="1964956"/>
                </a:lnTo>
                <a:lnTo>
                  <a:pt x="0" y="1964956"/>
                </a:lnTo>
                <a:lnTo>
                  <a:pt x="0" y="0"/>
                </a:lnTo>
                <a:close/>
              </a:path>
            </a:pathLst>
          </a:custGeom>
          <a:blipFill>
            <a:blip r:embed="rId7">
              <a:alphaModFix amt="34000"/>
              <a:extLst>
                <a:ext uri="{96DAC541-7B7A-43D3-8B79-37D633B846F1}">
                  <asvg:svgBlip xmlns:asvg="http://schemas.microsoft.com/office/drawing/2016/SVG/main" r:embed="rId8"/>
                </a:ext>
              </a:extLst>
            </a:blip>
            <a:stretch>
              <a:fillRect/>
            </a:stretch>
          </a:blipFill>
        </p:spPr>
        <p:txBody>
          <a:bodyPr/>
          <a:lstStyle/>
          <a:p>
            <a:endParaRPr lang="en-AU"/>
          </a:p>
        </p:txBody>
      </p:sp>
      <p:sp>
        <p:nvSpPr>
          <p:cNvPr id="13" name="TextBox 13"/>
          <p:cNvSpPr txBox="1"/>
          <p:nvPr/>
        </p:nvSpPr>
        <p:spPr>
          <a:xfrm>
            <a:off x="10771568" y="1599634"/>
            <a:ext cx="4277499" cy="824865"/>
          </a:xfrm>
          <a:prstGeom prst="rect">
            <a:avLst/>
          </a:prstGeom>
        </p:spPr>
        <p:txBody>
          <a:bodyPr lIns="0" tIns="0" rIns="0" bIns="0" rtlCol="0" anchor="t">
            <a:spAutoFit/>
          </a:bodyPr>
          <a:lstStyle/>
          <a:p>
            <a:pPr algn="l">
              <a:lnSpc>
                <a:spcPts val="3359"/>
              </a:lnSpc>
            </a:pPr>
            <a:r>
              <a:rPr lang="en-US" sz="2399">
                <a:solidFill>
                  <a:srgbClr val="FFFFFF"/>
                </a:solidFill>
                <a:latin typeface="Architects Daughter"/>
                <a:ea typeface="Architects Daughter"/>
                <a:cs typeface="Architects Daughter"/>
                <a:sym typeface="Architects Daughter"/>
              </a:rPr>
              <a:t>Advancing Queensland Procurement</a:t>
            </a:r>
          </a:p>
        </p:txBody>
      </p:sp>
      <p:sp>
        <p:nvSpPr>
          <p:cNvPr id="14" name="TextBox 14"/>
          <p:cNvSpPr txBox="1"/>
          <p:nvPr/>
        </p:nvSpPr>
        <p:spPr>
          <a:xfrm>
            <a:off x="852526" y="3659333"/>
            <a:ext cx="16662683" cy="6203108"/>
          </a:xfrm>
          <a:prstGeom prst="rect">
            <a:avLst/>
          </a:prstGeom>
        </p:spPr>
        <p:txBody>
          <a:bodyPr wrap="square" lIns="0" tIns="0" rIns="0" bIns="0" rtlCol="0" anchor="t">
            <a:spAutoFit/>
          </a:bodyPr>
          <a:lstStyle/>
          <a:p>
            <a:pPr defTabSz="457223">
              <a:lnSpc>
                <a:spcPts val="3600"/>
              </a:lnSpc>
              <a:spcAft>
                <a:spcPts val="1800"/>
              </a:spcAft>
            </a:pPr>
            <a:r>
              <a:rPr lang="en-GB" sz="2600" dirty="0">
                <a:solidFill>
                  <a:srgbClr val="434345"/>
                </a:solidFill>
                <a:latin typeface="Open Sans" panose="020B0606030504020204" pitchFamily="34" charset="0"/>
                <a:ea typeface="Open Sans" panose="020B0606030504020204" pitchFamily="34" charset="0"/>
                <a:cs typeface="Open Sans" panose="020B0606030504020204" pitchFamily="34" charset="0"/>
              </a:rPr>
              <a:t>The purpose of the Contract Management Fee (CMF) is to cover the setup and ongoing maintenance of contracts that are specifically designed for Council and our other buyers use.  This fee encompasses a range of administrative tasks associated with the operation of Local Buy, which includes managing over 50 distinct Arrangements and a vast network of suppliers. </a:t>
            </a:r>
            <a:endPar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457223">
              <a:lnSpc>
                <a:spcPts val="3600"/>
              </a:lnSpc>
              <a:spcAft>
                <a:spcPts val="1800"/>
              </a:spcAft>
            </a:pPr>
            <a:r>
              <a:rPr lang="en-GB" sz="2600" dirty="0">
                <a:solidFill>
                  <a:srgbClr val="434345"/>
                </a:solidFill>
                <a:latin typeface="Open Sans" panose="020B0606030504020204" pitchFamily="34" charset="0"/>
                <a:ea typeface="Open Sans" panose="020B0606030504020204" pitchFamily="34" charset="0"/>
                <a:cs typeface="Open Sans" panose="020B0606030504020204" pitchFamily="34" charset="0"/>
              </a:rPr>
              <a:t>Local Buy strives to maintain a low CMF to minimise the overall cost of doing business with councils, while simultaneously relieving suppliers from the burden of participating in a tender process. Local Buy aims to facilitate smooth and cost-effective transactions between suppliers and councils.</a:t>
            </a:r>
            <a:endParaRPr lang="en-GB" sz="2600" dirty="0">
              <a:latin typeface="Open Sans" panose="020B0606030504020204" pitchFamily="34" charset="0"/>
              <a:ea typeface="Open Sans" panose="020B0606030504020204" pitchFamily="34" charset="0"/>
              <a:cs typeface="Open Sans" panose="020B0606030504020204" pitchFamily="34" charset="0"/>
            </a:endParaRPr>
          </a:p>
          <a:p>
            <a:pPr defTabSz="457223">
              <a:lnSpc>
                <a:spcPts val="3600"/>
              </a:lnSpc>
              <a:spcAft>
                <a:spcPts val="1800"/>
              </a:spcAft>
            </a:pPr>
            <a:r>
              <a:rPr lang="en-GB" sz="2600" dirty="0">
                <a:solidFill>
                  <a:srgbClr val="434345"/>
                </a:solidFill>
                <a:latin typeface="Open Sans" panose="020B0606030504020204" pitchFamily="34" charset="0"/>
                <a:ea typeface="Open Sans" panose="020B0606030504020204" pitchFamily="34" charset="0"/>
                <a:cs typeface="Open Sans" panose="020B0606030504020204" pitchFamily="34" charset="0"/>
              </a:rPr>
              <a:t>The </a:t>
            </a:r>
            <a:r>
              <a:rPr lang="en-GB" sz="2600" b="1" dirty="0">
                <a:solidFill>
                  <a:srgbClr val="434345"/>
                </a:solidFill>
                <a:latin typeface="Open Sans" panose="020B0606030504020204" pitchFamily="34" charset="0"/>
                <a:ea typeface="Open Sans" panose="020B0606030504020204" pitchFamily="34" charset="0"/>
                <a:cs typeface="Open Sans" panose="020B0606030504020204" pitchFamily="34" charset="0"/>
              </a:rPr>
              <a:t>Contract Management Fee varies per Arrangement (from 0.75% to 2.0%)</a:t>
            </a:r>
            <a:r>
              <a:rPr lang="en-GB" sz="2600" dirty="0">
                <a:solidFill>
                  <a:srgbClr val="434345"/>
                </a:solidFill>
                <a:latin typeface="Open Sans" panose="020B0606030504020204" pitchFamily="34" charset="0"/>
                <a:ea typeface="Open Sans" panose="020B0606030504020204" pitchFamily="34" charset="0"/>
                <a:cs typeface="Open Sans" panose="020B0606030504020204" pitchFamily="34" charset="0"/>
              </a:rPr>
              <a:t> and can be found within the tender documents in the General Conditions of Contract document within Schedule A – Contract Details. </a:t>
            </a:r>
            <a:endParaRPr lang="en-GB" sz="2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457223">
              <a:lnSpc>
                <a:spcPts val="3600"/>
              </a:lnSpc>
              <a:spcAft>
                <a:spcPts val="1800"/>
              </a:spcAft>
            </a:pPr>
            <a:r>
              <a:rPr lang="en-GB" sz="2600" dirty="0">
                <a:solidFill>
                  <a:srgbClr val="434345"/>
                </a:solidFill>
                <a:latin typeface="Open Sans" panose="020B0606030504020204" pitchFamily="34" charset="0"/>
                <a:ea typeface="Open Sans" panose="020B0606030504020204" pitchFamily="34" charset="0"/>
                <a:cs typeface="Open Sans" panose="020B0606030504020204" pitchFamily="34" charset="0"/>
              </a:rPr>
              <a:t>The contract management fee is only payable on work received through a Local Buy Arrangement and is reported by our suppliers monthly. </a:t>
            </a:r>
          </a:p>
        </p:txBody>
      </p:sp>
      <p:sp>
        <p:nvSpPr>
          <p:cNvPr id="17" name="Freeform 6">
            <a:extLst>
              <a:ext uri="{FF2B5EF4-FFF2-40B4-BE49-F238E27FC236}">
                <a16:creationId xmlns:a16="http://schemas.microsoft.com/office/drawing/2014/main" id="{0B302ED9-2ABD-A05F-D170-54582055CBF2}"/>
              </a:ext>
            </a:extLst>
          </p:cNvPr>
          <p:cNvSpPr/>
          <p:nvPr/>
        </p:nvSpPr>
        <p:spPr>
          <a:xfrm rot="5400000">
            <a:off x="2162236" y="-4417918"/>
            <a:ext cx="1785994" cy="12090444"/>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18" name="TextBox 10">
            <a:extLst>
              <a:ext uri="{FF2B5EF4-FFF2-40B4-BE49-F238E27FC236}">
                <a16:creationId xmlns:a16="http://schemas.microsoft.com/office/drawing/2014/main" id="{55DB92DD-1227-75A7-8160-C004D8783FC4}"/>
              </a:ext>
            </a:extLst>
          </p:cNvPr>
          <p:cNvSpPr txBox="1"/>
          <p:nvPr/>
        </p:nvSpPr>
        <p:spPr>
          <a:xfrm>
            <a:off x="510980" y="830192"/>
            <a:ext cx="7722353" cy="1538883"/>
          </a:xfrm>
          <a:prstGeom prst="rect">
            <a:avLst/>
          </a:prstGeom>
        </p:spPr>
        <p:txBody>
          <a:bodyPr wrap="square" lIns="0" tIns="0" rIns="0" bIns="0" rtlCol="0" anchor="t">
            <a:spAutoFit/>
          </a:bodyPr>
          <a:lstStyle/>
          <a:p>
            <a:pPr>
              <a:lnSpc>
                <a:spcPts val="6000"/>
              </a:lnSpc>
            </a:pPr>
            <a:r>
              <a:rPr lang="en-US" sz="5000" b="1">
                <a:solidFill>
                  <a:srgbClr val="FFFFFF"/>
                </a:solidFill>
                <a:latin typeface="Open Sans Bold"/>
                <a:ea typeface="Open Sans Bold"/>
                <a:cs typeface="Open Sans Bold"/>
              </a:rPr>
              <a:t>Contract Management Fee (CMF)</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6926-206E-1DCA-1175-2417FCDF380F}"/>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285142A8-B246-5FAF-B823-15B0826088E4}"/>
              </a:ext>
            </a:extLst>
          </p:cNvPr>
          <p:cNvPicPr>
            <a:picLocks noChangeAspect="1"/>
          </p:cNvPicPr>
          <p:nvPr/>
        </p:nvPicPr>
        <p:blipFill>
          <a:blip r:embed="rId2"/>
          <a:stretch>
            <a:fillRect/>
          </a:stretch>
        </p:blipFill>
        <p:spPr>
          <a:xfrm>
            <a:off x="693652" y="2144833"/>
            <a:ext cx="8213424" cy="6086206"/>
          </a:xfrm>
          <a:prstGeom prst="rect">
            <a:avLst/>
          </a:prstGeom>
        </p:spPr>
      </p:pic>
      <p:pic>
        <p:nvPicPr>
          <p:cNvPr id="22" name="Picture 21">
            <a:extLst>
              <a:ext uri="{FF2B5EF4-FFF2-40B4-BE49-F238E27FC236}">
                <a16:creationId xmlns:a16="http://schemas.microsoft.com/office/drawing/2014/main" id="{FF4A9777-613E-1ED8-C9FA-DB52FB186BF8}"/>
              </a:ext>
            </a:extLst>
          </p:cNvPr>
          <p:cNvPicPr>
            <a:picLocks noChangeAspect="1"/>
          </p:cNvPicPr>
          <p:nvPr/>
        </p:nvPicPr>
        <p:blipFill>
          <a:blip r:embed="rId3"/>
          <a:stretch>
            <a:fillRect/>
          </a:stretch>
        </p:blipFill>
        <p:spPr>
          <a:xfrm>
            <a:off x="9144000" y="3001754"/>
            <a:ext cx="8352198" cy="6850005"/>
          </a:xfrm>
          <a:prstGeom prst="rect">
            <a:avLst/>
          </a:prstGeom>
        </p:spPr>
      </p:pic>
      <p:sp>
        <p:nvSpPr>
          <p:cNvPr id="9" name="Freeform 9">
            <a:extLst>
              <a:ext uri="{FF2B5EF4-FFF2-40B4-BE49-F238E27FC236}">
                <a16:creationId xmlns:a16="http://schemas.microsoft.com/office/drawing/2014/main" id="{AE9B591E-9FB1-E150-3227-2BE7B10E6CDC}"/>
              </a:ext>
            </a:extLst>
          </p:cNvPr>
          <p:cNvSpPr/>
          <p:nvPr/>
        </p:nvSpPr>
        <p:spPr>
          <a:xfrm rot="2700000" flipV="1">
            <a:off x="17561843" y="2502108"/>
            <a:ext cx="1633583" cy="4617902"/>
          </a:xfrm>
          <a:custGeom>
            <a:avLst/>
            <a:gdLst/>
            <a:ahLst/>
            <a:cxnLst/>
            <a:rect l="l" t="t" r="r" b="b"/>
            <a:pathLst>
              <a:path w="1633583" h="4617902">
                <a:moveTo>
                  <a:pt x="0" y="4617902"/>
                </a:moveTo>
                <a:lnTo>
                  <a:pt x="1633583" y="4617902"/>
                </a:lnTo>
                <a:lnTo>
                  <a:pt x="1633583" y="0"/>
                </a:lnTo>
                <a:lnTo>
                  <a:pt x="0" y="0"/>
                </a:lnTo>
                <a:lnTo>
                  <a:pt x="0" y="461790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nvGrpSpPr>
          <p:cNvPr id="2" name="Group 2">
            <a:extLst>
              <a:ext uri="{FF2B5EF4-FFF2-40B4-BE49-F238E27FC236}">
                <a16:creationId xmlns:a16="http://schemas.microsoft.com/office/drawing/2014/main" id="{D68F775C-A92D-2311-AF7A-2B8E44A7D330}"/>
              </a:ext>
            </a:extLst>
          </p:cNvPr>
          <p:cNvGrpSpPr/>
          <p:nvPr/>
        </p:nvGrpSpPr>
        <p:grpSpPr>
          <a:xfrm rot="-5400000">
            <a:off x="12124341" y="-3694928"/>
            <a:ext cx="8136617" cy="2645121"/>
            <a:chOff x="0" y="0"/>
            <a:chExt cx="1250121" cy="406400"/>
          </a:xfrm>
        </p:grpSpPr>
        <p:sp>
          <p:nvSpPr>
            <p:cNvPr id="3" name="Freeform 3">
              <a:extLst>
                <a:ext uri="{FF2B5EF4-FFF2-40B4-BE49-F238E27FC236}">
                  <a16:creationId xmlns:a16="http://schemas.microsoft.com/office/drawing/2014/main" id="{E2C93D9A-FC88-4CD5-AA61-38909BA27E87}"/>
                </a:ext>
              </a:extLst>
            </p:cNvPr>
            <p:cNvSpPr/>
            <p:nvPr/>
          </p:nvSpPr>
          <p:spPr>
            <a:xfrm>
              <a:off x="0" y="0"/>
              <a:ext cx="1250121" cy="406400"/>
            </a:xfrm>
            <a:custGeom>
              <a:avLst/>
              <a:gdLst/>
              <a:ahLst/>
              <a:cxnLst/>
              <a:rect l="l" t="t" r="r" b="b"/>
              <a:pathLst>
                <a:path w="1250121" h="406400">
                  <a:moveTo>
                    <a:pt x="1046921" y="0"/>
                  </a:moveTo>
                  <a:cubicBezTo>
                    <a:pt x="1159145" y="0"/>
                    <a:pt x="1250121" y="90976"/>
                    <a:pt x="1250121" y="203200"/>
                  </a:cubicBezTo>
                  <a:cubicBezTo>
                    <a:pt x="1250121" y="315424"/>
                    <a:pt x="1159145" y="406400"/>
                    <a:pt x="1046921" y="406400"/>
                  </a:cubicBezTo>
                  <a:lnTo>
                    <a:pt x="203200" y="406400"/>
                  </a:lnTo>
                  <a:cubicBezTo>
                    <a:pt x="90976" y="406400"/>
                    <a:pt x="0" y="315424"/>
                    <a:pt x="0" y="203200"/>
                  </a:cubicBezTo>
                  <a:cubicBezTo>
                    <a:pt x="0" y="90976"/>
                    <a:pt x="90976" y="0"/>
                    <a:pt x="203200" y="0"/>
                  </a:cubicBezTo>
                  <a:close/>
                </a:path>
              </a:pathLst>
            </a:custGeom>
            <a:solidFill>
              <a:srgbClr val="F9A01B"/>
            </a:solidFill>
          </p:spPr>
          <p:txBody>
            <a:bodyPr/>
            <a:lstStyle/>
            <a:p>
              <a:endParaRPr lang="en-AU"/>
            </a:p>
          </p:txBody>
        </p:sp>
        <p:sp>
          <p:nvSpPr>
            <p:cNvPr id="4" name="TextBox 4">
              <a:extLst>
                <a:ext uri="{FF2B5EF4-FFF2-40B4-BE49-F238E27FC236}">
                  <a16:creationId xmlns:a16="http://schemas.microsoft.com/office/drawing/2014/main" id="{98DFC958-CD5A-C2AA-9C12-E0B354B3AC10}"/>
                </a:ext>
              </a:extLst>
            </p:cNvPr>
            <p:cNvSpPr txBox="1"/>
            <p:nvPr/>
          </p:nvSpPr>
          <p:spPr>
            <a:xfrm>
              <a:off x="0" y="9525"/>
              <a:ext cx="1250121" cy="396875"/>
            </a:xfrm>
            <a:prstGeom prst="rect">
              <a:avLst/>
            </a:prstGeom>
          </p:spPr>
          <p:txBody>
            <a:bodyPr lIns="42853" tIns="42853" rIns="42853" bIns="42853" rtlCol="0" anchor="ctr"/>
            <a:lstStyle/>
            <a:p>
              <a:pPr algn="ctr">
                <a:lnSpc>
                  <a:spcPts val="1194"/>
                </a:lnSpc>
              </a:pPr>
              <a:endParaRPr/>
            </a:p>
          </p:txBody>
        </p:sp>
      </p:grpSp>
      <p:grpSp>
        <p:nvGrpSpPr>
          <p:cNvPr id="5" name="Group 5">
            <a:extLst>
              <a:ext uri="{FF2B5EF4-FFF2-40B4-BE49-F238E27FC236}">
                <a16:creationId xmlns:a16="http://schemas.microsoft.com/office/drawing/2014/main" id="{44F413F3-7596-D652-BFCD-70C0331B0480}"/>
              </a:ext>
            </a:extLst>
          </p:cNvPr>
          <p:cNvGrpSpPr/>
          <p:nvPr/>
        </p:nvGrpSpPr>
        <p:grpSpPr>
          <a:xfrm rot="5400000">
            <a:off x="5910869" y="-6884566"/>
            <a:ext cx="13350509" cy="6410396"/>
            <a:chOff x="0" y="0"/>
            <a:chExt cx="846382" cy="406400"/>
          </a:xfrm>
        </p:grpSpPr>
        <p:sp>
          <p:nvSpPr>
            <p:cNvPr id="6" name="Freeform 6">
              <a:extLst>
                <a:ext uri="{FF2B5EF4-FFF2-40B4-BE49-F238E27FC236}">
                  <a16:creationId xmlns:a16="http://schemas.microsoft.com/office/drawing/2014/main" id="{6D291406-BF2C-C786-2DC7-7156521E4B62}"/>
                </a:ext>
              </a:extLst>
            </p:cNvPr>
            <p:cNvSpPr/>
            <p:nvPr/>
          </p:nvSpPr>
          <p:spPr>
            <a:xfrm>
              <a:off x="0" y="0"/>
              <a:ext cx="846382" cy="406400"/>
            </a:xfrm>
            <a:custGeom>
              <a:avLst/>
              <a:gdLst/>
              <a:ahLst/>
              <a:cxnLst/>
              <a:rect l="l" t="t" r="r" b="b"/>
              <a:pathLst>
                <a:path w="846382" h="406400">
                  <a:moveTo>
                    <a:pt x="643182" y="0"/>
                  </a:moveTo>
                  <a:cubicBezTo>
                    <a:pt x="755407" y="0"/>
                    <a:pt x="846382" y="90976"/>
                    <a:pt x="846382" y="203200"/>
                  </a:cubicBezTo>
                  <a:cubicBezTo>
                    <a:pt x="846382" y="315424"/>
                    <a:pt x="755407" y="406400"/>
                    <a:pt x="643182" y="406400"/>
                  </a:cubicBezTo>
                  <a:lnTo>
                    <a:pt x="203200" y="406400"/>
                  </a:lnTo>
                  <a:cubicBezTo>
                    <a:pt x="90976" y="406400"/>
                    <a:pt x="0" y="315424"/>
                    <a:pt x="0" y="203200"/>
                  </a:cubicBezTo>
                  <a:cubicBezTo>
                    <a:pt x="0" y="90976"/>
                    <a:pt x="90976" y="0"/>
                    <a:pt x="203200" y="0"/>
                  </a:cubicBezTo>
                  <a:close/>
                </a:path>
              </a:pathLst>
            </a:custGeom>
            <a:solidFill>
              <a:srgbClr val="184A64"/>
            </a:solidFill>
          </p:spPr>
          <p:txBody>
            <a:bodyPr/>
            <a:lstStyle/>
            <a:p>
              <a:endParaRPr lang="en-AU"/>
            </a:p>
          </p:txBody>
        </p:sp>
        <p:sp>
          <p:nvSpPr>
            <p:cNvPr id="7" name="TextBox 7">
              <a:extLst>
                <a:ext uri="{FF2B5EF4-FFF2-40B4-BE49-F238E27FC236}">
                  <a16:creationId xmlns:a16="http://schemas.microsoft.com/office/drawing/2014/main" id="{FEFF345B-E09D-1F37-EBD2-57ABB55C986E}"/>
                </a:ext>
              </a:extLst>
            </p:cNvPr>
            <p:cNvSpPr txBox="1"/>
            <p:nvPr/>
          </p:nvSpPr>
          <p:spPr>
            <a:xfrm>
              <a:off x="0" y="9525"/>
              <a:ext cx="846382" cy="396875"/>
            </a:xfrm>
            <a:prstGeom prst="rect">
              <a:avLst/>
            </a:prstGeom>
          </p:spPr>
          <p:txBody>
            <a:bodyPr lIns="42853" tIns="42853" rIns="42853" bIns="42853" rtlCol="0" anchor="ctr"/>
            <a:lstStyle/>
            <a:p>
              <a:pPr algn="ctr">
                <a:lnSpc>
                  <a:spcPts val="1194"/>
                </a:lnSpc>
              </a:pPr>
              <a:endParaRPr/>
            </a:p>
          </p:txBody>
        </p:sp>
      </p:grpSp>
      <p:sp>
        <p:nvSpPr>
          <p:cNvPr id="8" name="Freeform 8">
            <a:extLst>
              <a:ext uri="{FF2B5EF4-FFF2-40B4-BE49-F238E27FC236}">
                <a16:creationId xmlns:a16="http://schemas.microsoft.com/office/drawing/2014/main" id="{9721513C-B818-2F3F-BB27-E0A88E9930BC}"/>
              </a:ext>
            </a:extLst>
          </p:cNvPr>
          <p:cNvSpPr/>
          <p:nvPr/>
        </p:nvSpPr>
        <p:spPr>
          <a:xfrm>
            <a:off x="14889573" y="9048098"/>
            <a:ext cx="3398427" cy="1864887"/>
          </a:xfrm>
          <a:custGeom>
            <a:avLst/>
            <a:gdLst/>
            <a:ahLst/>
            <a:cxnLst/>
            <a:rect l="l" t="t" r="r" b="b"/>
            <a:pathLst>
              <a:path w="3398427" h="1864887">
                <a:moveTo>
                  <a:pt x="0" y="0"/>
                </a:moveTo>
                <a:lnTo>
                  <a:pt x="3398427" y="0"/>
                </a:lnTo>
                <a:lnTo>
                  <a:pt x="3398427" y="1864886"/>
                </a:lnTo>
                <a:lnTo>
                  <a:pt x="0" y="1864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0" name="Freeform 10">
            <a:extLst>
              <a:ext uri="{FF2B5EF4-FFF2-40B4-BE49-F238E27FC236}">
                <a16:creationId xmlns:a16="http://schemas.microsoft.com/office/drawing/2014/main" id="{99A3D842-7BFD-2B1C-B52B-CB7EBE6943EF}"/>
              </a:ext>
            </a:extLst>
          </p:cNvPr>
          <p:cNvSpPr/>
          <p:nvPr/>
        </p:nvSpPr>
        <p:spPr>
          <a:xfrm>
            <a:off x="10626898" y="226953"/>
            <a:ext cx="3918452" cy="1264255"/>
          </a:xfrm>
          <a:custGeom>
            <a:avLst/>
            <a:gdLst/>
            <a:ahLst/>
            <a:cxnLst/>
            <a:rect l="l" t="t" r="r" b="b"/>
            <a:pathLst>
              <a:path w="3918452" h="1264255">
                <a:moveTo>
                  <a:pt x="0" y="0"/>
                </a:moveTo>
                <a:lnTo>
                  <a:pt x="3918452" y="0"/>
                </a:lnTo>
                <a:lnTo>
                  <a:pt x="3918452" y="1264255"/>
                </a:lnTo>
                <a:lnTo>
                  <a:pt x="0" y="1264255"/>
                </a:lnTo>
                <a:lnTo>
                  <a:pt x="0" y="0"/>
                </a:lnTo>
                <a:close/>
              </a:path>
            </a:pathLst>
          </a:custGeom>
          <a:blipFill>
            <a:blip r:embed="rId8"/>
            <a:stretch>
              <a:fillRect/>
            </a:stretch>
          </a:blipFill>
        </p:spPr>
        <p:txBody>
          <a:bodyPr/>
          <a:lstStyle/>
          <a:p>
            <a:endParaRPr lang="en-AU"/>
          </a:p>
        </p:txBody>
      </p:sp>
      <p:sp>
        <p:nvSpPr>
          <p:cNvPr id="11" name="Freeform 11">
            <a:extLst>
              <a:ext uri="{FF2B5EF4-FFF2-40B4-BE49-F238E27FC236}">
                <a16:creationId xmlns:a16="http://schemas.microsoft.com/office/drawing/2014/main" id="{CF8308BF-563E-0DE0-B3AD-C6A83E2166C5}"/>
              </a:ext>
            </a:extLst>
          </p:cNvPr>
          <p:cNvSpPr/>
          <p:nvPr/>
        </p:nvSpPr>
        <p:spPr>
          <a:xfrm>
            <a:off x="-1225537" y="3632358"/>
            <a:ext cx="1957587" cy="1964956"/>
          </a:xfrm>
          <a:custGeom>
            <a:avLst/>
            <a:gdLst/>
            <a:ahLst/>
            <a:cxnLst/>
            <a:rect l="l" t="t" r="r" b="b"/>
            <a:pathLst>
              <a:path w="1957587" h="1964956">
                <a:moveTo>
                  <a:pt x="0" y="0"/>
                </a:moveTo>
                <a:lnTo>
                  <a:pt x="1957586" y="0"/>
                </a:lnTo>
                <a:lnTo>
                  <a:pt x="1957586" y="1964956"/>
                </a:lnTo>
                <a:lnTo>
                  <a:pt x="0" y="1964956"/>
                </a:lnTo>
                <a:lnTo>
                  <a:pt x="0" y="0"/>
                </a:lnTo>
                <a:close/>
              </a:path>
            </a:pathLst>
          </a:custGeom>
          <a:blipFill>
            <a:blip r:embed="rId9">
              <a:alphaModFix amt="34000"/>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3" name="TextBox 13">
            <a:extLst>
              <a:ext uri="{FF2B5EF4-FFF2-40B4-BE49-F238E27FC236}">
                <a16:creationId xmlns:a16="http://schemas.microsoft.com/office/drawing/2014/main" id="{600D5450-84BB-1FB9-4912-370CC8B4470F}"/>
              </a:ext>
            </a:extLst>
          </p:cNvPr>
          <p:cNvSpPr txBox="1"/>
          <p:nvPr/>
        </p:nvSpPr>
        <p:spPr>
          <a:xfrm>
            <a:off x="10771568" y="1498036"/>
            <a:ext cx="4277499" cy="403957"/>
          </a:xfrm>
          <a:prstGeom prst="rect">
            <a:avLst/>
          </a:prstGeom>
        </p:spPr>
        <p:txBody>
          <a:bodyPr lIns="0" tIns="0" rIns="0" bIns="0" rtlCol="0" anchor="t">
            <a:spAutoFit/>
          </a:bodyPr>
          <a:lstStyle/>
          <a:p>
            <a:pPr algn="l">
              <a:lnSpc>
                <a:spcPts val="3359"/>
              </a:lnSpc>
            </a:pPr>
            <a:r>
              <a:rPr lang="en-US" sz="2000">
                <a:solidFill>
                  <a:srgbClr val="FFFFFF"/>
                </a:solidFill>
                <a:latin typeface="Architects Daughter"/>
                <a:ea typeface="Architects Daughter"/>
                <a:cs typeface="Architects Daughter"/>
                <a:sym typeface="Architects Daughter"/>
              </a:rPr>
              <a:t>Advancing Queensland Procurement</a:t>
            </a:r>
          </a:p>
        </p:txBody>
      </p:sp>
      <p:sp>
        <p:nvSpPr>
          <p:cNvPr id="17" name="Freeform 6">
            <a:extLst>
              <a:ext uri="{FF2B5EF4-FFF2-40B4-BE49-F238E27FC236}">
                <a16:creationId xmlns:a16="http://schemas.microsoft.com/office/drawing/2014/main" id="{2026DD53-E4E9-62CE-9E0D-1099E32D593D}"/>
              </a:ext>
            </a:extLst>
          </p:cNvPr>
          <p:cNvSpPr/>
          <p:nvPr/>
        </p:nvSpPr>
        <p:spPr>
          <a:xfrm rot="5400000">
            <a:off x="2065627" y="-4793387"/>
            <a:ext cx="1785994" cy="12090444"/>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dirty="0"/>
          </a:p>
        </p:txBody>
      </p:sp>
      <p:sp>
        <p:nvSpPr>
          <p:cNvPr id="18" name="TextBox 10">
            <a:extLst>
              <a:ext uri="{FF2B5EF4-FFF2-40B4-BE49-F238E27FC236}">
                <a16:creationId xmlns:a16="http://schemas.microsoft.com/office/drawing/2014/main" id="{BBD99B8A-FA5F-3362-89D6-90161B06C37B}"/>
              </a:ext>
            </a:extLst>
          </p:cNvPr>
          <p:cNvSpPr txBox="1"/>
          <p:nvPr/>
        </p:nvSpPr>
        <p:spPr>
          <a:xfrm>
            <a:off x="121921" y="867115"/>
            <a:ext cx="8666994" cy="769441"/>
          </a:xfrm>
          <a:prstGeom prst="rect">
            <a:avLst/>
          </a:prstGeom>
        </p:spPr>
        <p:txBody>
          <a:bodyPr wrap="square" lIns="0" tIns="0" rIns="0" bIns="0" rtlCol="0" anchor="t">
            <a:spAutoFit/>
          </a:bodyPr>
          <a:lstStyle/>
          <a:p>
            <a:pPr>
              <a:lnSpc>
                <a:spcPts val="6000"/>
              </a:lnSpc>
              <a:spcBef>
                <a:spcPct val="0"/>
              </a:spcBef>
            </a:pPr>
            <a:r>
              <a:rPr lang="en-US" sz="5000" b="1" dirty="0">
                <a:solidFill>
                  <a:srgbClr val="FFFFFF"/>
                </a:solidFill>
                <a:latin typeface="Open Sans" pitchFamily="2" charset="0"/>
                <a:ea typeface="Open Sans" pitchFamily="2" charset="0"/>
                <a:cs typeface="Open Sans" pitchFamily="2" charset="0"/>
              </a:rPr>
              <a:t>Upcoming events</a:t>
            </a:r>
          </a:p>
        </p:txBody>
      </p:sp>
      <p:grpSp>
        <p:nvGrpSpPr>
          <p:cNvPr id="12" name="Group 3">
            <a:extLst>
              <a:ext uri="{FF2B5EF4-FFF2-40B4-BE49-F238E27FC236}">
                <a16:creationId xmlns:a16="http://schemas.microsoft.com/office/drawing/2014/main" id="{FCC2EADF-25E9-CE96-41A3-28932F020F4C}"/>
              </a:ext>
            </a:extLst>
          </p:cNvPr>
          <p:cNvGrpSpPr/>
          <p:nvPr/>
        </p:nvGrpSpPr>
        <p:grpSpPr>
          <a:xfrm>
            <a:off x="0" y="9840705"/>
            <a:ext cx="20905646" cy="10540643"/>
            <a:chOff x="0" y="0"/>
            <a:chExt cx="27874194" cy="14054190"/>
          </a:xfrm>
        </p:grpSpPr>
        <p:sp>
          <p:nvSpPr>
            <p:cNvPr id="15" name="Freeform 4">
              <a:extLst>
                <a:ext uri="{FF2B5EF4-FFF2-40B4-BE49-F238E27FC236}">
                  <a16:creationId xmlns:a16="http://schemas.microsoft.com/office/drawing/2014/main" id="{4ADB8A24-A87C-BE46-147A-040553BEC1ED}"/>
                </a:ext>
              </a:extLst>
            </p:cNvPr>
            <p:cNvSpPr/>
            <p:nvPr/>
          </p:nvSpPr>
          <p:spPr>
            <a:xfrm>
              <a:off x="8812070" y="663048"/>
              <a:ext cx="19062124" cy="13391142"/>
            </a:xfrm>
            <a:custGeom>
              <a:avLst/>
              <a:gdLst/>
              <a:ahLst/>
              <a:cxnLst/>
              <a:rect l="l" t="t" r="r" b="b"/>
              <a:pathLst>
                <a:path w="19062124" h="13391142">
                  <a:moveTo>
                    <a:pt x="0" y="0"/>
                  </a:moveTo>
                  <a:lnTo>
                    <a:pt x="19062124" y="0"/>
                  </a:lnTo>
                  <a:lnTo>
                    <a:pt x="19062124" y="13391142"/>
                  </a:lnTo>
                  <a:lnTo>
                    <a:pt x="0" y="13391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AF986E47-E2F4-BCC2-6E0A-60647E5F358B}"/>
                </a:ext>
              </a:extLst>
            </p:cNvPr>
            <p:cNvSpPr/>
            <p:nvPr/>
          </p:nvSpPr>
          <p:spPr>
            <a:xfrm flipH="1">
              <a:off x="0" y="0"/>
              <a:ext cx="24733513" cy="5094251"/>
            </a:xfrm>
            <a:custGeom>
              <a:avLst/>
              <a:gdLst/>
              <a:ahLst/>
              <a:cxnLst/>
              <a:rect l="l" t="t" r="r" b="b"/>
              <a:pathLst>
                <a:path w="24733513" h="5094251">
                  <a:moveTo>
                    <a:pt x="24733513" y="0"/>
                  </a:moveTo>
                  <a:lnTo>
                    <a:pt x="0" y="0"/>
                  </a:lnTo>
                  <a:lnTo>
                    <a:pt x="0" y="5094251"/>
                  </a:lnTo>
                  <a:lnTo>
                    <a:pt x="24733513" y="5094251"/>
                  </a:lnTo>
                  <a:lnTo>
                    <a:pt x="24733513" y="0"/>
                  </a:lnTo>
                  <a:close/>
                </a:path>
              </a:pathLst>
            </a:custGeom>
            <a:blipFill>
              <a:blip r:embed="rId13">
                <a:extLst>
                  <a:ext uri="{96DAC541-7B7A-43D3-8B79-37D633B846F1}">
                    <asvg:svgBlip xmlns:asvg="http://schemas.microsoft.com/office/drawing/2016/SVG/main" r:embed="rId14"/>
                  </a:ext>
                </a:extLst>
              </a:blip>
              <a:stretch>
                <a:fillRect b="-12276"/>
              </a:stretch>
            </a:blipFill>
          </p:spPr>
          <p:txBody>
            <a:bodyPr/>
            <a:lstStyle/>
            <a:p>
              <a:endParaRPr lang="en-AU"/>
            </a:p>
          </p:txBody>
        </p:sp>
      </p:grpSp>
    </p:spTree>
    <p:extLst>
      <p:ext uri="{BB962C8B-B14F-4D97-AF65-F5344CB8AC3E}">
        <p14:creationId xmlns:p14="http://schemas.microsoft.com/office/powerpoint/2010/main" val="288425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36528" y="5337611"/>
            <a:ext cx="8587634" cy="645754"/>
          </a:xfrm>
          <a:prstGeom prst="rect">
            <a:avLst/>
          </a:prstGeom>
        </p:spPr>
        <p:txBody>
          <a:bodyPr wrap="square" lIns="0" tIns="0" rIns="0" bIns="0" rtlCol="0" anchor="t">
            <a:spAutoFit/>
          </a:bodyPr>
          <a:lstStyle/>
          <a:p>
            <a:pPr>
              <a:lnSpc>
                <a:spcPts val="3763"/>
              </a:lnSpc>
            </a:pPr>
            <a:r>
              <a:rPr lang="en-US" sz="9600" b="1" dirty="0">
                <a:solidFill>
                  <a:srgbClr val="444344"/>
                </a:solidFill>
                <a:latin typeface="Open Sans 1"/>
              </a:rPr>
              <a:t>localbuy.net.au</a:t>
            </a:r>
            <a:endParaRPr lang="en-US" sz="9600" b="1" dirty="0">
              <a:solidFill>
                <a:srgbClr val="0000FF"/>
              </a:solidFill>
              <a:latin typeface="Open Sans 1"/>
              <a:hlinkClick r:id="rId3" tooltip="https://www.localbuy.net.au/events-news-faq/event-calendar">
                <a:extLst>
                  <a:ext uri="{A12FA001-AC4F-418D-AE19-62706E023703}">
                    <ahyp:hlinkClr xmlns:ahyp="http://schemas.microsoft.com/office/drawing/2018/hyperlinkcolor" val="tx"/>
                  </a:ext>
                </a:extLst>
              </a:hlinkClick>
            </a:endParaRPr>
          </a:p>
        </p:txBody>
      </p:sp>
      <p:sp>
        <p:nvSpPr>
          <p:cNvPr id="7" name="Freeform 7"/>
          <p:cNvSpPr/>
          <p:nvPr/>
        </p:nvSpPr>
        <p:spPr>
          <a:xfrm>
            <a:off x="-2920459" y="823789"/>
            <a:ext cx="7578637" cy="1398411"/>
          </a:xfrm>
          <a:custGeom>
            <a:avLst/>
            <a:gdLst/>
            <a:ahLst/>
            <a:cxnLst/>
            <a:rect l="l" t="t" r="r" b="b"/>
            <a:pathLst>
              <a:path w="13649977" h="1398411">
                <a:moveTo>
                  <a:pt x="0" y="0"/>
                </a:moveTo>
                <a:lnTo>
                  <a:pt x="13649977" y="0"/>
                </a:lnTo>
                <a:lnTo>
                  <a:pt x="13649977" y="1398411"/>
                </a:lnTo>
                <a:lnTo>
                  <a:pt x="0" y="1398411"/>
                </a:lnTo>
                <a:lnTo>
                  <a:pt x="0" y="0"/>
                </a:lnTo>
                <a:close/>
              </a:path>
            </a:pathLst>
          </a:custGeom>
          <a:blipFill>
            <a:blip r:embed="rId4"/>
            <a:stretch>
              <a:fillRect/>
            </a:stretch>
          </a:blipFill>
        </p:spPr>
        <p:txBody>
          <a:bodyPr/>
          <a:lstStyle/>
          <a:p>
            <a:endParaRPr lang="en-AU" dirty="0"/>
          </a:p>
        </p:txBody>
      </p:sp>
      <p:sp>
        <p:nvSpPr>
          <p:cNvPr id="11" name="Freeform 11"/>
          <p:cNvSpPr/>
          <p:nvPr/>
        </p:nvSpPr>
        <p:spPr>
          <a:xfrm>
            <a:off x="-11017" y="2156553"/>
            <a:ext cx="6929230" cy="8229600"/>
          </a:xfrm>
          <a:custGeom>
            <a:avLst/>
            <a:gdLst/>
            <a:ahLst/>
            <a:cxnLst/>
            <a:rect l="l" t="t" r="r" b="b"/>
            <a:pathLst>
              <a:path w="6929230" h="8229600">
                <a:moveTo>
                  <a:pt x="6929229" y="0"/>
                </a:moveTo>
                <a:lnTo>
                  <a:pt x="0" y="0"/>
                </a:lnTo>
                <a:lnTo>
                  <a:pt x="0" y="8229600"/>
                </a:lnTo>
                <a:lnTo>
                  <a:pt x="6929229" y="8229600"/>
                </a:lnTo>
                <a:lnTo>
                  <a:pt x="6929229" y="0"/>
                </a:lnTo>
                <a:close/>
              </a:path>
            </a:pathLst>
          </a:custGeom>
          <a:blipFill>
            <a:blip r:embed="rId5"/>
            <a:stretch>
              <a:fillRect r="-102155"/>
            </a:stretch>
          </a:blipFill>
        </p:spPr>
        <p:txBody>
          <a:bodyPr/>
          <a:lstStyle/>
          <a:p>
            <a:endParaRPr lang="en-AU"/>
          </a:p>
        </p:txBody>
      </p:sp>
      <p:sp>
        <p:nvSpPr>
          <p:cNvPr id="12" name="Freeform 12"/>
          <p:cNvSpPr/>
          <p:nvPr/>
        </p:nvSpPr>
        <p:spPr>
          <a:xfrm rot="21393250">
            <a:off x="2080731" y="4253834"/>
            <a:ext cx="2181482" cy="704533"/>
          </a:xfrm>
          <a:custGeom>
            <a:avLst/>
            <a:gdLst/>
            <a:ahLst/>
            <a:cxnLst/>
            <a:rect l="l" t="t" r="r" b="b"/>
            <a:pathLst>
              <a:path w="2181482" h="704533">
                <a:moveTo>
                  <a:pt x="0" y="0"/>
                </a:moveTo>
                <a:lnTo>
                  <a:pt x="2181482" y="0"/>
                </a:lnTo>
                <a:lnTo>
                  <a:pt x="2181482" y="704533"/>
                </a:lnTo>
                <a:lnTo>
                  <a:pt x="0" y="704533"/>
                </a:lnTo>
                <a:lnTo>
                  <a:pt x="0" y="0"/>
                </a:lnTo>
                <a:close/>
              </a:path>
            </a:pathLst>
          </a:custGeom>
          <a:blipFill>
            <a:blip r:embed="rId6"/>
            <a:stretch>
              <a:fillRect/>
            </a:stretch>
          </a:blipFill>
        </p:spPr>
        <p:txBody>
          <a:bodyPr/>
          <a:lstStyle/>
          <a:p>
            <a:endParaRPr lang="en-AU"/>
          </a:p>
        </p:txBody>
      </p:sp>
      <p:sp>
        <p:nvSpPr>
          <p:cNvPr id="17" name="TextBox 17"/>
          <p:cNvSpPr txBox="1"/>
          <p:nvPr/>
        </p:nvSpPr>
        <p:spPr>
          <a:xfrm>
            <a:off x="470660" y="1025525"/>
            <a:ext cx="10249333" cy="863600"/>
          </a:xfrm>
          <a:prstGeom prst="rect">
            <a:avLst/>
          </a:prstGeom>
        </p:spPr>
        <p:txBody>
          <a:bodyPr lIns="0" tIns="0" rIns="0" bIns="0" rtlCol="0" anchor="t">
            <a:spAutoFit/>
          </a:bodyPr>
          <a:lstStyle/>
          <a:p>
            <a:pPr>
              <a:lnSpc>
                <a:spcPts val="7000"/>
              </a:lnSpc>
              <a:spcBef>
                <a:spcPct val="0"/>
              </a:spcBef>
            </a:pPr>
            <a:r>
              <a:rPr lang="en-US" sz="5000" b="1" dirty="0">
                <a:solidFill>
                  <a:srgbClr val="FFFFFF"/>
                </a:solidFill>
                <a:latin typeface="Open Sans" pitchFamily="2" charset="0"/>
                <a:ea typeface="Open Sans" pitchFamily="2" charset="0"/>
                <a:cs typeface="Open Sans" pitchFamily="2" charset="0"/>
              </a:rPr>
              <a:t>Website</a:t>
            </a:r>
          </a:p>
        </p:txBody>
      </p:sp>
      <p:sp>
        <p:nvSpPr>
          <p:cNvPr id="8" name="Freeform 2">
            <a:hlinkClick r:id="rId7" tooltip="https://www.localbuy.net.au"/>
            <a:extLst>
              <a:ext uri="{FF2B5EF4-FFF2-40B4-BE49-F238E27FC236}">
                <a16:creationId xmlns:a16="http://schemas.microsoft.com/office/drawing/2014/main" id="{E25684B9-F0B1-8668-A3AB-EECAE675701E}"/>
              </a:ext>
            </a:extLst>
          </p:cNvPr>
          <p:cNvSpPr/>
          <p:nvPr/>
        </p:nvSpPr>
        <p:spPr>
          <a:xfrm>
            <a:off x="13629823" y="525635"/>
            <a:ext cx="3431145" cy="1108126"/>
          </a:xfrm>
          <a:custGeom>
            <a:avLst/>
            <a:gdLst/>
            <a:ahLst/>
            <a:cxnLst/>
            <a:rect l="l" t="t" r="r" b="b"/>
            <a:pathLst>
              <a:path w="3431145" h="1108126">
                <a:moveTo>
                  <a:pt x="0" y="0"/>
                </a:moveTo>
                <a:lnTo>
                  <a:pt x="3431145" y="0"/>
                </a:lnTo>
                <a:lnTo>
                  <a:pt x="3431145" y="1108125"/>
                </a:lnTo>
                <a:lnTo>
                  <a:pt x="0" y="1108125"/>
                </a:lnTo>
                <a:lnTo>
                  <a:pt x="0" y="0"/>
                </a:lnTo>
                <a:close/>
              </a:path>
            </a:pathLst>
          </a:custGeom>
          <a:blipFill>
            <a:blip r:embed="rId8"/>
            <a:stretch>
              <a:fillRect/>
            </a:stretch>
          </a:blipFill>
        </p:spPr>
        <p:txBody>
          <a:bodyPr/>
          <a:lstStyle/>
          <a:p>
            <a:endParaRPr lang="en-AU"/>
          </a:p>
        </p:txBody>
      </p:sp>
      <p:sp>
        <p:nvSpPr>
          <p:cNvPr id="3" name="TextBox 13">
            <a:extLst>
              <a:ext uri="{FF2B5EF4-FFF2-40B4-BE49-F238E27FC236}">
                <a16:creationId xmlns:a16="http://schemas.microsoft.com/office/drawing/2014/main" id="{0DFFC67F-8675-B46F-9943-48A03A7F43FD}"/>
              </a:ext>
            </a:extLst>
          </p:cNvPr>
          <p:cNvSpPr txBox="1"/>
          <p:nvPr/>
        </p:nvSpPr>
        <p:spPr>
          <a:xfrm>
            <a:off x="13206645" y="1598393"/>
            <a:ext cx="4277499" cy="403957"/>
          </a:xfrm>
          <a:prstGeom prst="rect">
            <a:avLst/>
          </a:prstGeom>
        </p:spPr>
        <p:txBody>
          <a:bodyPr lIns="0" tIns="0" rIns="0" bIns="0" rtlCol="0" anchor="t">
            <a:spAutoFit/>
          </a:bodyPr>
          <a:lstStyle/>
          <a:p>
            <a:pPr algn="l">
              <a:lnSpc>
                <a:spcPts val="3359"/>
              </a:lnSpc>
            </a:pPr>
            <a:r>
              <a:rPr lang="en-US" sz="2000" dirty="0">
                <a:solidFill>
                  <a:srgbClr val="F9A01B"/>
                </a:solidFill>
                <a:latin typeface="Architects Daughter"/>
                <a:ea typeface="Architects Daughter"/>
                <a:cs typeface="Architects Daughter"/>
                <a:sym typeface="Architects Daughter"/>
              </a:rPr>
              <a:t>Advancing Queensland Procurement</a:t>
            </a:r>
          </a:p>
        </p:txBody>
      </p:sp>
      <p:sp>
        <p:nvSpPr>
          <p:cNvPr id="4" name="TextBox 13">
            <a:extLst>
              <a:ext uri="{FF2B5EF4-FFF2-40B4-BE49-F238E27FC236}">
                <a16:creationId xmlns:a16="http://schemas.microsoft.com/office/drawing/2014/main" id="{96A5EA2E-0908-FC63-F4F7-D61398AAA319}"/>
              </a:ext>
            </a:extLst>
          </p:cNvPr>
          <p:cNvSpPr txBox="1"/>
          <p:nvPr/>
        </p:nvSpPr>
        <p:spPr>
          <a:xfrm rot="21423372">
            <a:off x="1314849" y="4824082"/>
            <a:ext cx="4277499" cy="403957"/>
          </a:xfrm>
          <a:prstGeom prst="rect">
            <a:avLst/>
          </a:prstGeom>
        </p:spPr>
        <p:txBody>
          <a:bodyPr lIns="0" tIns="0" rIns="0" bIns="0" rtlCol="0" anchor="t">
            <a:spAutoFit/>
          </a:bodyPr>
          <a:lstStyle/>
          <a:p>
            <a:pPr algn="l">
              <a:lnSpc>
                <a:spcPts val="3359"/>
              </a:lnSpc>
            </a:pPr>
            <a:r>
              <a:rPr lang="en-US" sz="1600" dirty="0">
                <a:solidFill>
                  <a:srgbClr val="F9A01B"/>
                </a:solidFill>
                <a:latin typeface="Architects Daughter"/>
                <a:ea typeface="Architects Daughter"/>
                <a:cs typeface="Architects Daughter"/>
                <a:sym typeface="Architects Daughter"/>
              </a:rPr>
              <a:t>Advancing Queensland Procurement</a:t>
            </a:r>
          </a:p>
        </p:txBody>
      </p:sp>
      <p:sp>
        <p:nvSpPr>
          <p:cNvPr id="10" name="TextBox 9">
            <a:extLst>
              <a:ext uri="{FF2B5EF4-FFF2-40B4-BE49-F238E27FC236}">
                <a16:creationId xmlns:a16="http://schemas.microsoft.com/office/drawing/2014/main" id="{FDF8834B-9CE5-77E8-EC3E-94238B517361}"/>
              </a:ext>
            </a:extLst>
          </p:cNvPr>
          <p:cNvSpPr txBox="1"/>
          <p:nvPr/>
        </p:nvSpPr>
        <p:spPr>
          <a:xfrm>
            <a:off x="8236528" y="6271353"/>
            <a:ext cx="10601324" cy="646331"/>
          </a:xfrm>
          <a:prstGeom prst="rect">
            <a:avLst/>
          </a:prstGeom>
          <a:noFill/>
        </p:spPr>
        <p:txBody>
          <a:bodyPr wrap="square">
            <a:spAutoFit/>
          </a:bodyPr>
          <a:lstStyle/>
          <a:p>
            <a:r>
              <a:rPr lang="en-US" b="1" dirty="0"/>
              <a:t>TENDERS NOW OPEN</a:t>
            </a:r>
          </a:p>
          <a:p>
            <a:r>
              <a:rPr lang="en-US" dirty="0"/>
              <a:t>1st August to 29th August 2.00pm AEST</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4069A-3214-7E26-140C-D25F789770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1EFF7E-7BCC-B32D-485D-395006A2B836}"/>
              </a:ext>
            </a:extLst>
          </p:cNvPr>
          <p:cNvSpPr/>
          <p:nvPr/>
        </p:nvSpPr>
        <p:spPr>
          <a:xfrm>
            <a:off x="7784857" y="599090"/>
            <a:ext cx="9925074" cy="8664934"/>
          </a:xfrm>
          <a:custGeom>
            <a:avLst/>
            <a:gdLst/>
            <a:ahLst/>
            <a:cxnLst/>
            <a:rect l="l" t="t" r="r" b="b"/>
            <a:pathLst>
              <a:path w="9474443" h="9039815">
                <a:moveTo>
                  <a:pt x="0" y="0"/>
                </a:moveTo>
                <a:lnTo>
                  <a:pt x="9474443" y="0"/>
                </a:lnTo>
                <a:lnTo>
                  <a:pt x="9474443" y="9039814"/>
                </a:lnTo>
                <a:lnTo>
                  <a:pt x="0" y="9039814"/>
                </a:lnTo>
                <a:lnTo>
                  <a:pt x="0" y="0"/>
                </a:lnTo>
                <a:close/>
              </a:path>
            </a:pathLst>
          </a:custGeom>
          <a:blipFill>
            <a:blip r:embed="rId2"/>
            <a:stretch>
              <a:fillRect l="-71309" t="-9923" b="-9923"/>
            </a:stretch>
          </a:blipFill>
        </p:spPr>
        <p:txBody>
          <a:bodyPr/>
          <a:lstStyle/>
          <a:p>
            <a:endParaRPr lang="en-AU"/>
          </a:p>
        </p:txBody>
      </p:sp>
      <p:sp>
        <p:nvSpPr>
          <p:cNvPr id="6" name="Freeform 6">
            <a:extLst>
              <a:ext uri="{FF2B5EF4-FFF2-40B4-BE49-F238E27FC236}">
                <a16:creationId xmlns:a16="http://schemas.microsoft.com/office/drawing/2014/main" id="{51234CA4-4546-FE3F-579D-DB3421A19E0A}"/>
              </a:ext>
            </a:extLst>
          </p:cNvPr>
          <p:cNvSpPr/>
          <p:nvPr/>
        </p:nvSpPr>
        <p:spPr>
          <a:xfrm rot="2700000" flipV="1">
            <a:off x="15940446" y="-1068539"/>
            <a:ext cx="1633583" cy="4617902"/>
          </a:xfrm>
          <a:custGeom>
            <a:avLst/>
            <a:gdLst/>
            <a:ahLst/>
            <a:cxnLst/>
            <a:rect l="l" t="t" r="r" b="b"/>
            <a:pathLst>
              <a:path w="1633583" h="4617902">
                <a:moveTo>
                  <a:pt x="0" y="4617902"/>
                </a:moveTo>
                <a:lnTo>
                  <a:pt x="1633583" y="4617902"/>
                </a:lnTo>
                <a:lnTo>
                  <a:pt x="1633583" y="0"/>
                </a:lnTo>
                <a:lnTo>
                  <a:pt x="0" y="0"/>
                </a:lnTo>
                <a:lnTo>
                  <a:pt x="0" y="461790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8" name="Group 8">
            <a:extLst>
              <a:ext uri="{FF2B5EF4-FFF2-40B4-BE49-F238E27FC236}">
                <a16:creationId xmlns:a16="http://schemas.microsoft.com/office/drawing/2014/main" id="{4424AFE4-E7C7-E337-7CF8-E05FD75EB291}"/>
              </a:ext>
            </a:extLst>
          </p:cNvPr>
          <p:cNvGrpSpPr/>
          <p:nvPr/>
        </p:nvGrpSpPr>
        <p:grpSpPr>
          <a:xfrm>
            <a:off x="1806145" y="2680428"/>
            <a:ext cx="8733571" cy="1771288"/>
            <a:chOff x="-65904" y="651051"/>
            <a:chExt cx="11644762" cy="2361716"/>
          </a:xfrm>
        </p:grpSpPr>
        <p:sp>
          <p:nvSpPr>
            <p:cNvPr id="9" name="TextBox 9">
              <a:extLst>
                <a:ext uri="{FF2B5EF4-FFF2-40B4-BE49-F238E27FC236}">
                  <a16:creationId xmlns:a16="http://schemas.microsoft.com/office/drawing/2014/main" id="{ED6E0753-3C8E-A417-5695-811DCC021B56}"/>
                </a:ext>
              </a:extLst>
            </p:cNvPr>
            <p:cNvSpPr txBox="1"/>
            <p:nvPr/>
          </p:nvSpPr>
          <p:spPr>
            <a:xfrm>
              <a:off x="-65904" y="1952649"/>
              <a:ext cx="10070217" cy="1060118"/>
            </a:xfrm>
            <a:prstGeom prst="rect">
              <a:avLst/>
            </a:prstGeom>
          </p:spPr>
          <p:txBody>
            <a:bodyPr lIns="0" tIns="0" rIns="0" bIns="0" rtlCol="0" anchor="t">
              <a:spAutoFit/>
            </a:bodyPr>
            <a:lstStyle/>
            <a:p>
              <a:pPr algn="l">
                <a:lnSpc>
                  <a:spcPts val="6203"/>
                </a:lnSpc>
              </a:pPr>
              <a:r>
                <a:rPr lang="en-US" sz="6203" b="1" dirty="0">
                  <a:ln w="38100">
                    <a:solidFill>
                      <a:srgbClr val="184A64"/>
                    </a:solidFill>
                  </a:ln>
                  <a:noFill/>
                  <a:latin typeface="Libre Franklin Bold"/>
                  <a:ea typeface="Libre Franklin Bold"/>
                  <a:cs typeface="Libre Franklin Bold"/>
                  <a:sym typeface="Libre Franklin Bold"/>
                </a:rPr>
                <a:t>ASK AWAY</a:t>
              </a:r>
            </a:p>
          </p:txBody>
        </p:sp>
        <p:sp>
          <p:nvSpPr>
            <p:cNvPr id="10" name="TextBox 10">
              <a:extLst>
                <a:ext uri="{FF2B5EF4-FFF2-40B4-BE49-F238E27FC236}">
                  <a16:creationId xmlns:a16="http://schemas.microsoft.com/office/drawing/2014/main" id="{33179847-2E48-416A-68E2-D7DD7A65A6D5}"/>
                </a:ext>
              </a:extLst>
            </p:cNvPr>
            <p:cNvSpPr txBox="1"/>
            <p:nvPr/>
          </p:nvSpPr>
          <p:spPr>
            <a:xfrm>
              <a:off x="-65904" y="651051"/>
              <a:ext cx="11644762" cy="1111415"/>
            </a:xfrm>
            <a:prstGeom prst="rect">
              <a:avLst/>
            </a:prstGeom>
          </p:spPr>
          <p:txBody>
            <a:bodyPr lIns="0" tIns="0" rIns="0" bIns="0" rtlCol="0" anchor="t">
              <a:spAutoFit/>
            </a:bodyPr>
            <a:lstStyle/>
            <a:p>
              <a:pPr algn="l">
                <a:lnSpc>
                  <a:spcPts val="6464"/>
                </a:lnSpc>
              </a:pPr>
              <a:r>
                <a:rPr lang="en-US" sz="6464" b="1" dirty="0">
                  <a:solidFill>
                    <a:srgbClr val="184A64"/>
                  </a:solidFill>
                  <a:latin typeface="Libre Franklin Bold"/>
                  <a:ea typeface="Libre Franklin Bold"/>
                  <a:cs typeface="Libre Franklin Bold"/>
                  <a:sym typeface="Libre Franklin Bold"/>
                </a:rPr>
                <a:t>Q&amp;A</a:t>
              </a:r>
            </a:p>
          </p:txBody>
        </p:sp>
      </p:grpSp>
      <p:sp>
        <p:nvSpPr>
          <p:cNvPr id="11" name="Freeform 11">
            <a:extLst>
              <a:ext uri="{FF2B5EF4-FFF2-40B4-BE49-F238E27FC236}">
                <a16:creationId xmlns:a16="http://schemas.microsoft.com/office/drawing/2014/main" id="{C50461EF-DA5E-161D-C65B-E080008A3294}"/>
              </a:ext>
            </a:extLst>
          </p:cNvPr>
          <p:cNvSpPr/>
          <p:nvPr/>
        </p:nvSpPr>
        <p:spPr>
          <a:xfrm rot="-2790976">
            <a:off x="124296" y="2678398"/>
            <a:ext cx="1632514" cy="1487072"/>
          </a:xfrm>
          <a:custGeom>
            <a:avLst/>
            <a:gdLst/>
            <a:ahLst/>
            <a:cxnLst/>
            <a:rect l="l" t="t" r="r" b="b"/>
            <a:pathLst>
              <a:path w="1632514" h="1487072">
                <a:moveTo>
                  <a:pt x="0" y="0"/>
                </a:moveTo>
                <a:lnTo>
                  <a:pt x="1632514" y="0"/>
                </a:lnTo>
                <a:lnTo>
                  <a:pt x="1632514" y="1487072"/>
                </a:lnTo>
                <a:lnTo>
                  <a:pt x="0" y="1487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2" name="TextBox 12">
            <a:extLst>
              <a:ext uri="{FF2B5EF4-FFF2-40B4-BE49-F238E27FC236}">
                <a16:creationId xmlns:a16="http://schemas.microsoft.com/office/drawing/2014/main" id="{021DF18A-54D1-5F52-54EF-0CCFB8A9FEFB}"/>
              </a:ext>
            </a:extLst>
          </p:cNvPr>
          <p:cNvSpPr txBox="1"/>
          <p:nvPr/>
        </p:nvSpPr>
        <p:spPr>
          <a:xfrm>
            <a:off x="486847" y="5028814"/>
            <a:ext cx="6768096" cy="3548536"/>
          </a:xfrm>
          <a:prstGeom prst="rect">
            <a:avLst/>
          </a:prstGeom>
        </p:spPr>
        <p:txBody>
          <a:bodyPr wrap="square" lIns="0" tIns="0" rIns="0" bIns="0" rtlCol="0" anchor="t">
            <a:spAutoFit/>
          </a:bodyPr>
          <a:lstStyle/>
          <a:p>
            <a:pPr algn="l">
              <a:lnSpc>
                <a:spcPts val="4042"/>
              </a:lnSpc>
            </a:pPr>
            <a:r>
              <a:rPr lang="en-US" sz="2600" dirty="0">
                <a:solidFill>
                  <a:srgbClr val="184A64"/>
                </a:solidFill>
                <a:latin typeface="Open Sans" pitchFamily="2" charset="0"/>
                <a:ea typeface="Open Sans" pitchFamily="2" charset="0"/>
                <a:cs typeface="Open Sans" pitchFamily="2" charset="0"/>
                <a:sym typeface="Architects Daughter"/>
              </a:rPr>
              <a:t>If you have any questions regarding Local Buy or how you can take advantage of its benefits, feel free to ask our friendly team now.</a:t>
            </a:r>
          </a:p>
          <a:p>
            <a:pPr algn="l">
              <a:lnSpc>
                <a:spcPts val="4042"/>
              </a:lnSpc>
            </a:pPr>
            <a:endParaRPr lang="en-US" sz="2600" dirty="0">
              <a:solidFill>
                <a:srgbClr val="184A64"/>
              </a:solidFill>
              <a:latin typeface="Open Sans" pitchFamily="2" charset="0"/>
              <a:ea typeface="Open Sans" pitchFamily="2" charset="0"/>
              <a:cs typeface="Open Sans" pitchFamily="2" charset="0"/>
              <a:sym typeface="Architects Daughter"/>
            </a:endParaRPr>
          </a:p>
          <a:p>
            <a:pPr algn="l">
              <a:lnSpc>
                <a:spcPts val="4042"/>
              </a:lnSpc>
            </a:pPr>
            <a:r>
              <a:rPr lang="en-US" sz="2600" dirty="0">
                <a:solidFill>
                  <a:srgbClr val="184A64"/>
                </a:solidFill>
                <a:latin typeface="Open Sans" pitchFamily="2" charset="0"/>
                <a:ea typeface="Open Sans" pitchFamily="2" charset="0"/>
                <a:cs typeface="Open Sans" pitchFamily="2" charset="0"/>
                <a:sym typeface="Architects Daughter"/>
              </a:rPr>
              <a:t>Alternatively, you can contact our team at any time.</a:t>
            </a:r>
          </a:p>
        </p:txBody>
      </p:sp>
      <p:grpSp>
        <p:nvGrpSpPr>
          <p:cNvPr id="13" name="Group 13">
            <a:extLst>
              <a:ext uri="{FF2B5EF4-FFF2-40B4-BE49-F238E27FC236}">
                <a16:creationId xmlns:a16="http://schemas.microsoft.com/office/drawing/2014/main" id="{223EA404-3F8F-6CE0-987A-0E58E914AF3A}"/>
              </a:ext>
            </a:extLst>
          </p:cNvPr>
          <p:cNvGrpSpPr>
            <a:grpSpLocks noChangeAspect="1"/>
          </p:cNvGrpSpPr>
          <p:nvPr/>
        </p:nvGrpSpPr>
        <p:grpSpPr>
          <a:xfrm>
            <a:off x="7784857" y="1266961"/>
            <a:ext cx="9925074" cy="7989092"/>
            <a:chOff x="0" y="0"/>
            <a:chExt cx="1364176" cy="1098081"/>
          </a:xfrm>
        </p:grpSpPr>
        <p:sp>
          <p:nvSpPr>
            <p:cNvPr id="14" name="Freeform 14">
              <a:extLst>
                <a:ext uri="{FF2B5EF4-FFF2-40B4-BE49-F238E27FC236}">
                  <a16:creationId xmlns:a16="http://schemas.microsoft.com/office/drawing/2014/main" id="{C29DBC83-5D38-9DB4-29CE-C31862F539E4}"/>
                </a:ext>
              </a:extLst>
            </p:cNvPr>
            <p:cNvSpPr/>
            <p:nvPr/>
          </p:nvSpPr>
          <p:spPr>
            <a:xfrm>
              <a:off x="0" y="0"/>
              <a:ext cx="1364177" cy="1098081"/>
            </a:xfrm>
            <a:custGeom>
              <a:avLst/>
              <a:gdLst/>
              <a:ahLst/>
              <a:cxnLst/>
              <a:rect l="l" t="t" r="r" b="b"/>
              <a:pathLst>
                <a:path w="1364177" h="1098081">
                  <a:moveTo>
                    <a:pt x="0" y="0"/>
                  </a:moveTo>
                  <a:lnTo>
                    <a:pt x="1364177" y="0"/>
                  </a:lnTo>
                  <a:lnTo>
                    <a:pt x="1364177" y="1098081"/>
                  </a:lnTo>
                  <a:lnTo>
                    <a:pt x="0" y="1098081"/>
                  </a:lnTo>
                  <a:close/>
                </a:path>
              </a:pathLst>
            </a:custGeom>
            <a:blipFill>
              <a:blip r:embed="rId7"/>
              <a:stretch>
                <a:fillRect l="-10480" r="-10480"/>
              </a:stretch>
            </a:blipFill>
          </p:spPr>
          <p:txBody>
            <a:bodyPr/>
            <a:lstStyle/>
            <a:p>
              <a:endParaRPr lang="en-AU"/>
            </a:p>
          </p:txBody>
        </p:sp>
      </p:grpSp>
      <p:sp>
        <p:nvSpPr>
          <p:cNvPr id="15" name="Freeform 13">
            <a:extLst>
              <a:ext uri="{FF2B5EF4-FFF2-40B4-BE49-F238E27FC236}">
                <a16:creationId xmlns:a16="http://schemas.microsoft.com/office/drawing/2014/main" id="{86A6FA71-827B-1318-030F-9460E74AD7CF}"/>
              </a:ext>
            </a:extLst>
          </p:cNvPr>
          <p:cNvSpPr/>
          <p:nvPr/>
        </p:nvSpPr>
        <p:spPr>
          <a:xfrm>
            <a:off x="13648071" y="9469011"/>
            <a:ext cx="589357" cy="589357"/>
          </a:xfrm>
          <a:custGeom>
            <a:avLst/>
            <a:gdLst/>
            <a:ahLst/>
            <a:cxnLst/>
            <a:rect l="l" t="t" r="r" b="b"/>
            <a:pathLst>
              <a:path w="589357" h="589357">
                <a:moveTo>
                  <a:pt x="0" y="0"/>
                </a:moveTo>
                <a:lnTo>
                  <a:pt x="589357" y="0"/>
                </a:lnTo>
                <a:lnTo>
                  <a:pt x="589357" y="589357"/>
                </a:lnTo>
                <a:lnTo>
                  <a:pt x="0" y="5893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solidFill>
                <a:schemeClr val="bg1">
                  <a:lumMod val="95000"/>
                </a:schemeClr>
              </a:solidFill>
            </a:endParaRPr>
          </a:p>
        </p:txBody>
      </p:sp>
      <p:grpSp>
        <p:nvGrpSpPr>
          <p:cNvPr id="16" name="Group 14">
            <a:extLst>
              <a:ext uri="{FF2B5EF4-FFF2-40B4-BE49-F238E27FC236}">
                <a16:creationId xmlns:a16="http://schemas.microsoft.com/office/drawing/2014/main" id="{B8BE5886-385C-2ED1-FE63-0FB141CA574D}"/>
              </a:ext>
            </a:extLst>
          </p:cNvPr>
          <p:cNvGrpSpPr/>
          <p:nvPr/>
        </p:nvGrpSpPr>
        <p:grpSpPr>
          <a:xfrm>
            <a:off x="770940" y="9469011"/>
            <a:ext cx="589357" cy="589357"/>
            <a:chOff x="0" y="0"/>
            <a:chExt cx="785809" cy="785809"/>
          </a:xfrm>
        </p:grpSpPr>
        <p:grpSp>
          <p:nvGrpSpPr>
            <p:cNvPr id="17" name="Group 15">
              <a:extLst>
                <a:ext uri="{FF2B5EF4-FFF2-40B4-BE49-F238E27FC236}">
                  <a16:creationId xmlns:a16="http://schemas.microsoft.com/office/drawing/2014/main" id="{B03CA072-4E26-9544-913F-50FA97FE1145}"/>
                </a:ext>
              </a:extLst>
            </p:cNvPr>
            <p:cNvGrpSpPr/>
            <p:nvPr/>
          </p:nvGrpSpPr>
          <p:grpSpPr>
            <a:xfrm>
              <a:off x="0" y="0"/>
              <a:ext cx="785809" cy="785809"/>
              <a:chOff x="0" y="0"/>
              <a:chExt cx="812800" cy="812800"/>
            </a:xfrm>
          </p:grpSpPr>
          <p:sp>
            <p:nvSpPr>
              <p:cNvPr id="19" name="Freeform 16">
                <a:extLst>
                  <a:ext uri="{FF2B5EF4-FFF2-40B4-BE49-F238E27FC236}">
                    <a16:creationId xmlns:a16="http://schemas.microsoft.com/office/drawing/2014/main" id="{71BE8F10-E641-AFBD-95F5-A00E75B461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A01B"/>
              </a:solidFill>
            </p:spPr>
            <p:txBody>
              <a:bodyPr/>
              <a:lstStyle/>
              <a:p>
                <a:endParaRPr lang="en-AU">
                  <a:solidFill>
                    <a:schemeClr val="bg1">
                      <a:lumMod val="95000"/>
                    </a:schemeClr>
                  </a:solidFill>
                </a:endParaRPr>
              </a:p>
            </p:txBody>
          </p:sp>
          <p:sp>
            <p:nvSpPr>
              <p:cNvPr id="20" name="TextBox 17">
                <a:extLst>
                  <a:ext uri="{FF2B5EF4-FFF2-40B4-BE49-F238E27FC236}">
                    <a16:creationId xmlns:a16="http://schemas.microsoft.com/office/drawing/2014/main" id="{C56093AD-DE04-E035-C7E3-3392B0384EE8}"/>
                  </a:ext>
                </a:extLst>
              </p:cNvPr>
              <p:cNvSpPr txBox="1"/>
              <p:nvPr/>
            </p:nvSpPr>
            <p:spPr>
              <a:xfrm>
                <a:off x="76200" y="57150"/>
                <a:ext cx="660400" cy="679450"/>
              </a:xfrm>
              <a:prstGeom prst="rect">
                <a:avLst/>
              </a:prstGeom>
            </p:spPr>
            <p:txBody>
              <a:bodyPr lIns="54826" tIns="54826" rIns="54826" bIns="54826" rtlCol="0" anchor="ctr"/>
              <a:lstStyle/>
              <a:p>
                <a:pPr algn="ctr">
                  <a:lnSpc>
                    <a:spcPts val="1120"/>
                  </a:lnSpc>
                </a:pPr>
                <a:endParaRPr>
                  <a:solidFill>
                    <a:schemeClr val="bg1">
                      <a:lumMod val="95000"/>
                    </a:schemeClr>
                  </a:solidFill>
                </a:endParaRPr>
              </a:p>
            </p:txBody>
          </p:sp>
        </p:grpSp>
        <p:sp>
          <p:nvSpPr>
            <p:cNvPr id="18" name="Freeform 18">
              <a:extLst>
                <a:ext uri="{FF2B5EF4-FFF2-40B4-BE49-F238E27FC236}">
                  <a16:creationId xmlns:a16="http://schemas.microsoft.com/office/drawing/2014/main" id="{F3147E66-C7CE-2E8C-E055-8BE2E4F1C046}"/>
                </a:ext>
              </a:extLst>
            </p:cNvPr>
            <p:cNvSpPr/>
            <p:nvPr/>
          </p:nvSpPr>
          <p:spPr>
            <a:xfrm>
              <a:off x="194782" y="194782"/>
              <a:ext cx="396246" cy="396246"/>
            </a:xfrm>
            <a:custGeom>
              <a:avLst/>
              <a:gdLst/>
              <a:ahLst/>
              <a:cxnLst/>
              <a:rect l="l" t="t" r="r" b="b"/>
              <a:pathLst>
                <a:path w="396246" h="396246">
                  <a:moveTo>
                    <a:pt x="0" y="0"/>
                  </a:moveTo>
                  <a:lnTo>
                    <a:pt x="396246" y="0"/>
                  </a:lnTo>
                  <a:lnTo>
                    <a:pt x="396246" y="396246"/>
                  </a:lnTo>
                  <a:lnTo>
                    <a:pt x="0" y="3962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solidFill>
                  <a:schemeClr val="bg1">
                    <a:lumMod val="95000"/>
                  </a:schemeClr>
                </a:solidFill>
              </a:endParaRPr>
            </a:p>
          </p:txBody>
        </p:sp>
      </p:grpSp>
      <p:grpSp>
        <p:nvGrpSpPr>
          <p:cNvPr id="21" name="Group 19">
            <a:extLst>
              <a:ext uri="{FF2B5EF4-FFF2-40B4-BE49-F238E27FC236}">
                <a16:creationId xmlns:a16="http://schemas.microsoft.com/office/drawing/2014/main" id="{F7F55292-4EE4-4B9A-0FD4-5295C225EB35}"/>
              </a:ext>
            </a:extLst>
          </p:cNvPr>
          <p:cNvGrpSpPr/>
          <p:nvPr/>
        </p:nvGrpSpPr>
        <p:grpSpPr>
          <a:xfrm>
            <a:off x="7092991" y="9469011"/>
            <a:ext cx="589357" cy="589357"/>
            <a:chOff x="0" y="0"/>
            <a:chExt cx="785809" cy="785809"/>
          </a:xfrm>
        </p:grpSpPr>
        <p:grpSp>
          <p:nvGrpSpPr>
            <p:cNvPr id="22" name="Group 20">
              <a:extLst>
                <a:ext uri="{FF2B5EF4-FFF2-40B4-BE49-F238E27FC236}">
                  <a16:creationId xmlns:a16="http://schemas.microsoft.com/office/drawing/2014/main" id="{7257B539-6A1E-FADC-9D76-9827A7195F2B}"/>
                </a:ext>
              </a:extLst>
            </p:cNvPr>
            <p:cNvGrpSpPr/>
            <p:nvPr/>
          </p:nvGrpSpPr>
          <p:grpSpPr>
            <a:xfrm>
              <a:off x="0" y="0"/>
              <a:ext cx="785809" cy="785809"/>
              <a:chOff x="0" y="0"/>
              <a:chExt cx="812800" cy="812800"/>
            </a:xfrm>
          </p:grpSpPr>
          <p:sp>
            <p:nvSpPr>
              <p:cNvPr id="24" name="Freeform 21">
                <a:extLst>
                  <a:ext uri="{FF2B5EF4-FFF2-40B4-BE49-F238E27FC236}">
                    <a16:creationId xmlns:a16="http://schemas.microsoft.com/office/drawing/2014/main" id="{A84A53A5-DC1B-E924-F284-5EBFB393A9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A01B"/>
              </a:solidFill>
            </p:spPr>
            <p:txBody>
              <a:bodyPr/>
              <a:lstStyle/>
              <a:p>
                <a:endParaRPr lang="en-AU">
                  <a:solidFill>
                    <a:schemeClr val="bg1">
                      <a:lumMod val="95000"/>
                    </a:schemeClr>
                  </a:solidFill>
                </a:endParaRPr>
              </a:p>
            </p:txBody>
          </p:sp>
          <p:sp>
            <p:nvSpPr>
              <p:cNvPr id="25" name="TextBox 22">
                <a:extLst>
                  <a:ext uri="{FF2B5EF4-FFF2-40B4-BE49-F238E27FC236}">
                    <a16:creationId xmlns:a16="http://schemas.microsoft.com/office/drawing/2014/main" id="{E5E33221-E019-AB56-A2F3-F7ACB05EE44D}"/>
                  </a:ext>
                </a:extLst>
              </p:cNvPr>
              <p:cNvSpPr txBox="1"/>
              <p:nvPr/>
            </p:nvSpPr>
            <p:spPr>
              <a:xfrm>
                <a:off x="76200" y="57150"/>
                <a:ext cx="660400" cy="679450"/>
              </a:xfrm>
              <a:prstGeom prst="rect">
                <a:avLst/>
              </a:prstGeom>
            </p:spPr>
            <p:txBody>
              <a:bodyPr lIns="54826" tIns="54826" rIns="54826" bIns="54826" rtlCol="0" anchor="ctr"/>
              <a:lstStyle/>
              <a:p>
                <a:pPr algn="ctr">
                  <a:lnSpc>
                    <a:spcPts val="1120"/>
                  </a:lnSpc>
                </a:pPr>
                <a:endParaRPr>
                  <a:solidFill>
                    <a:schemeClr val="bg1">
                      <a:lumMod val="95000"/>
                    </a:schemeClr>
                  </a:solidFill>
                </a:endParaRPr>
              </a:p>
            </p:txBody>
          </p:sp>
        </p:grpSp>
        <p:sp>
          <p:nvSpPr>
            <p:cNvPr id="23" name="Freeform 23">
              <a:extLst>
                <a:ext uri="{FF2B5EF4-FFF2-40B4-BE49-F238E27FC236}">
                  <a16:creationId xmlns:a16="http://schemas.microsoft.com/office/drawing/2014/main" id="{56C74177-0A9E-BBDF-F81D-967BDE1BA315}"/>
                </a:ext>
              </a:extLst>
            </p:cNvPr>
            <p:cNvSpPr/>
            <p:nvPr/>
          </p:nvSpPr>
          <p:spPr>
            <a:xfrm>
              <a:off x="126981" y="215125"/>
              <a:ext cx="547014" cy="355559"/>
            </a:xfrm>
            <a:custGeom>
              <a:avLst/>
              <a:gdLst/>
              <a:ahLst/>
              <a:cxnLst/>
              <a:rect l="l" t="t" r="r" b="b"/>
              <a:pathLst>
                <a:path w="547014" h="355559">
                  <a:moveTo>
                    <a:pt x="0" y="0"/>
                  </a:moveTo>
                  <a:lnTo>
                    <a:pt x="547014" y="0"/>
                  </a:lnTo>
                  <a:lnTo>
                    <a:pt x="547014" y="355559"/>
                  </a:lnTo>
                  <a:lnTo>
                    <a:pt x="0" y="3555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solidFill>
                  <a:schemeClr val="bg1">
                    <a:lumMod val="95000"/>
                  </a:schemeClr>
                </a:solidFill>
              </a:endParaRPr>
            </a:p>
          </p:txBody>
        </p:sp>
      </p:grpSp>
      <p:sp>
        <p:nvSpPr>
          <p:cNvPr id="26" name="TextBox 26">
            <a:extLst>
              <a:ext uri="{FF2B5EF4-FFF2-40B4-BE49-F238E27FC236}">
                <a16:creationId xmlns:a16="http://schemas.microsoft.com/office/drawing/2014/main" id="{4235C4A6-A152-7291-A988-AC2237229FD9}"/>
              </a:ext>
            </a:extLst>
          </p:cNvPr>
          <p:cNvSpPr txBox="1"/>
          <p:nvPr/>
        </p:nvSpPr>
        <p:spPr>
          <a:xfrm>
            <a:off x="14399018" y="9515076"/>
            <a:ext cx="3410907" cy="440078"/>
          </a:xfrm>
          <a:prstGeom prst="rect">
            <a:avLst/>
          </a:prstGeom>
        </p:spPr>
        <p:txBody>
          <a:bodyPr lIns="0" tIns="0" rIns="0" bIns="0" rtlCol="0" anchor="t">
            <a:spAutoFit/>
          </a:bodyPr>
          <a:lstStyle/>
          <a:p>
            <a:pPr marL="0" lvl="0" indent="0">
              <a:lnSpc>
                <a:spcPts val="3724"/>
              </a:lnSpc>
              <a:spcBef>
                <a:spcPct val="0"/>
              </a:spcBef>
            </a:pPr>
            <a:r>
              <a:rPr lang="en-US" sz="2660">
                <a:solidFill>
                  <a:srgbClr val="184A64"/>
                </a:solidFill>
                <a:latin typeface="Open Sans 2"/>
              </a:rPr>
              <a:t>www.localbuy.net.au</a:t>
            </a:r>
          </a:p>
        </p:txBody>
      </p:sp>
      <p:sp>
        <p:nvSpPr>
          <p:cNvPr id="27" name="TextBox 27">
            <a:extLst>
              <a:ext uri="{FF2B5EF4-FFF2-40B4-BE49-F238E27FC236}">
                <a16:creationId xmlns:a16="http://schemas.microsoft.com/office/drawing/2014/main" id="{AB495B80-D67C-0602-6793-310CC87C4C86}"/>
              </a:ext>
            </a:extLst>
          </p:cNvPr>
          <p:cNvSpPr txBox="1"/>
          <p:nvPr/>
        </p:nvSpPr>
        <p:spPr>
          <a:xfrm>
            <a:off x="7834591" y="9515076"/>
            <a:ext cx="4083190" cy="440078"/>
          </a:xfrm>
          <a:prstGeom prst="rect">
            <a:avLst/>
          </a:prstGeom>
        </p:spPr>
        <p:txBody>
          <a:bodyPr lIns="0" tIns="0" rIns="0" bIns="0" rtlCol="0" anchor="t">
            <a:spAutoFit/>
          </a:bodyPr>
          <a:lstStyle/>
          <a:p>
            <a:pPr marL="0" lvl="0" indent="0" algn="l">
              <a:lnSpc>
                <a:spcPts val="3724"/>
              </a:lnSpc>
              <a:spcBef>
                <a:spcPct val="0"/>
              </a:spcBef>
            </a:pPr>
            <a:r>
              <a:rPr lang="en-US" sz="2660">
                <a:solidFill>
                  <a:srgbClr val="184A64"/>
                </a:solidFill>
                <a:latin typeface="Open Sans 2"/>
              </a:rPr>
              <a:t>enquiry@localbuy.net.au</a:t>
            </a:r>
          </a:p>
        </p:txBody>
      </p:sp>
      <p:sp>
        <p:nvSpPr>
          <p:cNvPr id="28" name="TextBox 28">
            <a:extLst>
              <a:ext uri="{FF2B5EF4-FFF2-40B4-BE49-F238E27FC236}">
                <a16:creationId xmlns:a16="http://schemas.microsoft.com/office/drawing/2014/main" id="{132AB3B1-33BA-F966-B067-9D06048BA21C}"/>
              </a:ext>
            </a:extLst>
          </p:cNvPr>
          <p:cNvSpPr txBox="1"/>
          <p:nvPr/>
        </p:nvSpPr>
        <p:spPr>
          <a:xfrm>
            <a:off x="1493647" y="9515076"/>
            <a:ext cx="3859708" cy="440078"/>
          </a:xfrm>
          <a:prstGeom prst="rect">
            <a:avLst/>
          </a:prstGeom>
        </p:spPr>
        <p:txBody>
          <a:bodyPr lIns="0" tIns="0" rIns="0" bIns="0" rtlCol="0" anchor="t">
            <a:spAutoFit/>
          </a:bodyPr>
          <a:lstStyle/>
          <a:p>
            <a:pPr marL="0" lvl="0" indent="0" algn="l">
              <a:lnSpc>
                <a:spcPts val="3724"/>
              </a:lnSpc>
              <a:spcBef>
                <a:spcPct val="0"/>
              </a:spcBef>
            </a:pPr>
            <a:r>
              <a:rPr lang="en-US" sz="2660" dirty="0">
                <a:solidFill>
                  <a:srgbClr val="184A64"/>
                </a:solidFill>
                <a:latin typeface="Open Sans 2"/>
              </a:rPr>
              <a:t>1800 LB HELP (52 4357)</a:t>
            </a:r>
          </a:p>
        </p:txBody>
      </p:sp>
      <p:sp>
        <p:nvSpPr>
          <p:cNvPr id="29" name="Freeform 14">
            <a:extLst>
              <a:ext uri="{FF2B5EF4-FFF2-40B4-BE49-F238E27FC236}">
                <a16:creationId xmlns:a16="http://schemas.microsoft.com/office/drawing/2014/main" id="{3C7C10DC-CFFA-B4BB-C99D-225E5ACD5F47}"/>
              </a:ext>
            </a:extLst>
          </p:cNvPr>
          <p:cNvSpPr>
            <a:spLocks noChangeAspect="1"/>
          </p:cNvSpPr>
          <p:nvPr/>
        </p:nvSpPr>
        <p:spPr>
          <a:xfrm rot="19266388">
            <a:off x="135326" y="2495695"/>
            <a:ext cx="1591502" cy="1449714"/>
          </a:xfrm>
          <a:custGeom>
            <a:avLst/>
            <a:gdLst/>
            <a:ahLst/>
            <a:cxnLst/>
            <a:rect l="l" t="t" r="r" b="b"/>
            <a:pathLst>
              <a:path w="2151856" h="1960145">
                <a:moveTo>
                  <a:pt x="0" y="0"/>
                </a:moveTo>
                <a:lnTo>
                  <a:pt x="2151856" y="0"/>
                </a:lnTo>
                <a:lnTo>
                  <a:pt x="2151856" y="1960145"/>
                </a:lnTo>
                <a:lnTo>
                  <a:pt x="0" y="1960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a:p>
        </p:txBody>
      </p:sp>
      <p:sp>
        <p:nvSpPr>
          <p:cNvPr id="30" name="Freeform 5">
            <a:extLst>
              <a:ext uri="{FF2B5EF4-FFF2-40B4-BE49-F238E27FC236}">
                <a16:creationId xmlns:a16="http://schemas.microsoft.com/office/drawing/2014/main" id="{7DCA1CFD-BAD6-0E13-F0C1-F26695F6E7C4}"/>
              </a:ext>
            </a:extLst>
          </p:cNvPr>
          <p:cNvSpPr>
            <a:spLocks noChangeAspect="1"/>
          </p:cNvSpPr>
          <p:nvPr/>
        </p:nvSpPr>
        <p:spPr>
          <a:xfrm>
            <a:off x="486847" y="355244"/>
            <a:ext cx="4146113" cy="1339032"/>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16"/>
            <a:stretch>
              <a:fillRect/>
            </a:stretch>
          </a:blipFill>
        </p:spPr>
        <p:txBody>
          <a:bodyPr/>
          <a:lstStyle/>
          <a:p>
            <a:endParaRPr lang="en-AU"/>
          </a:p>
        </p:txBody>
      </p:sp>
    </p:spTree>
    <p:extLst>
      <p:ext uri="{BB962C8B-B14F-4D97-AF65-F5344CB8AC3E}">
        <p14:creationId xmlns:p14="http://schemas.microsoft.com/office/powerpoint/2010/main" val="35112969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5844974" y="3160805"/>
            <a:ext cx="5399831" cy="5101798"/>
          </a:xfrm>
          <a:custGeom>
            <a:avLst/>
            <a:gdLst/>
            <a:ahLst/>
            <a:cxnLst/>
            <a:rect l="l" t="t" r="r" b="b"/>
            <a:pathLst>
              <a:path w="5399831" h="5101798">
                <a:moveTo>
                  <a:pt x="0" y="0"/>
                </a:moveTo>
                <a:lnTo>
                  <a:pt x="5399831" y="0"/>
                </a:lnTo>
                <a:lnTo>
                  <a:pt x="5399831" y="5101798"/>
                </a:lnTo>
                <a:lnTo>
                  <a:pt x="0" y="5101798"/>
                </a:lnTo>
                <a:lnTo>
                  <a:pt x="0" y="0"/>
                </a:lnTo>
                <a:close/>
              </a:path>
            </a:pathLst>
          </a:custGeom>
          <a:blipFill>
            <a:blip r:embed="rId3">
              <a:extLst>
                <a:ext uri="{96DAC541-7B7A-43D3-8B79-37D633B846F1}">
                  <asvg:svgBlip xmlns:asvg="http://schemas.microsoft.com/office/drawing/2016/SVG/main" r:embed="rId4"/>
                </a:ext>
              </a:extLst>
            </a:blip>
            <a:stretch>
              <a:fillRect l="-212332"/>
            </a:stretch>
          </a:blipFill>
        </p:spPr>
        <p:txBody>
          <a:bodyPr/>
          <a:lstStyle/>
          <a:p>
            <a:endParaRPr lang="en-AU"/>
          </a:p>
        </p:txBody>
      </p:sp>
      <p:sp>
        <p:nvSpPr>
          <p:cNvPr id="7" name="TextBox 7"/>
          <p:cNvSpPr txBox="1"/>
          <p:nvPr/>
        </p:nvSpPr>
        <p:spPr>
          <a:xfrm>
            <a:off x="6743272" y="5366962"/>
            <a:ext cx="2915821" cy="1362710"/>
          </a:xfrm>
          <a:prstGeom prst="rect">
            <a:avLst/>
          </a:prstGeom>
        </p:spPr>
        <p:txBody>
          <a:bodyPr lIns="0" tIns="0" rIns="0" bIns="0" rtlCol="0" anchor="t">
            <a:spAutoFit/>
          </a:bodyPr>
          <a:lstStyle/>
          <a:p>
            <a:pPr algn="ctr">
              <a:lnSpc>
                <a:spcPts val="3640"/>
              </a:lnSpc>
              <a:spcBef>
                <a:spcPct val="0"/>
              </a:spcBef>
            </a:pPr>
            <a:r>
              <a:rPr lang="en-US" sz="2600">
                <a:solidFill>
                  <a:srgbClr val="FFFFFE"/>
                </a:solidFill>
                <a:latin typeface="Open Sans"/>
                <a:ea typeface="Open Sans"/>
                <a:cs typeface="Open Sans"/>
                <a:sym typeface="Open Sans"/>
              </a:rPr>
              <a:t>Council must obtain three written quotes</a:t>
            </a:r>
          </a:p>
        </p:txBody>
      </p:sp>
      <p:sp>
        <p:nvSpPr>
          <p:cNvPr id="8" name="Freeform 8"/>
          <p:cNvSpPr/>
          <p:nvPr/>
        </p:nvSpPr>
        <p:spPr>
          <a:xfrm>
            <a:off x="11871605" y="3160805"/>
            <a:ext cx="5399831" cy="5101798"/>
          </a:xfrm>
          <a:custGeom>
            <a:avLst/>
            <a:gdLst/>
            <a:ahLst/>
            <a:cxnLst/>
            <a:rect l="l" t="t" r="r" b="b"/>
            <a:pathLst>
              <a:path w="5399831" h="5101798">
                <a:moveTo>
                  <a:pt x="0" y="0"/>
                </a:moveTo>
                <a:lnTo>
                  <a:pt x="5399830" y="0"/>
                </a:lnTo>
                <a:lnTo>
                  <a:pt x="5399830" y="5101798"/>
                </a:lnTo>
                <a:lnTo>
                  <a:pt x="0" y="5101798"/>
                </a:lnTo>
                <a:lnTo>
                  <a:pt x="0" y="0"/>
                </a:lnTo>
                <a:close/>
              </a:path>
            </a:pathLst>
          </a:custGeom>
          <a:blipFill>
            <a:blip r:embed="rId3">
              <a:extLst>
                <a:ext uri="{96DAC541-7B7A-43D3-8B79-37D633B846F1}">
                  <asvg:svgBlip xmlns:asvg="http://schemas.microsoft.com/office/drawing/2016/SVG/main" r:embed="rId4"/>
                </a:ext>
              </a:extLst>
            </a:blip>
            <a:stretch>
              <a:fillRect l="-212332"/>
            </a:stretch>
          </a:blipFill>
        </p:spPr>
        <p:txBody>
          <a:bodyPr/>
          <a:lstStyle/>
          <a:p>
            <a:endParaRPr lang="en-AU"/>
          </a:p>
        </p:txBody>
      </p:sp>
      <p:sp>
        <p:nvSpPr>
          <p:cNvPr id="9" name="TextBox 9"/>
          <p:cNvSpPr txBox="1"/>
          <p:nvPr/>
        </p:nvSpPr>
        <p:spPr>
          <a:xfrm>
            <a:off x="12769903" y="5366962"/>
            <a:ext cx="2915821" cy="1362710"/>
          </a:xfrm>
          <a:prstGeom prst="rect">
            <a:avLst/>
          </a:prstGeom>
        </p:spPr>
        <p:txBody>
          <a:bodyPr lIns="0" tIns="0" rIns="0" bIns="0" rtlCol="0" anchor="t">
            <a:spAutoFit/>
          </a:bodyPr>
          <a:lstStyle/>
          <a:p>
            <a:pPr algn="ctr">
              <a:lnSpc>
                <a:spcPts val="3640"/>
              </a:lnSpc>
              <a:spcBef>
                <a:spcPct val="0"/>
              </a:spcBef>
            </a:pPr>
            <a:r>
              <a:rPr lang="en-US" sz="2600">
                <a:solidFill>
                  <a:srgbClr val="FFFFFE"/>
                </a:solidFill>
                <a:latin typeface="Open Sans"/>
                <a:ea typeface="Open Sans"/>
                <a:cs typeface="Open Sans"/>
                <a:sym typeface="Open Sans"/>
              </a:rPr>
              <a:t>Council must perform an open market tender</a:t>
            </a:r>
          </a:p>
        </p:txBody>
      </p:sp>
      <p:sp>
        <p:nvSpPr>
          <p:cNvPr id="10" name="TextBox 10"/>
          <p:cNvSpPr txBox="1"/>
          <p:nvPr/>
        </p:nvSpPr>
        <p:spPr>
          <a:xfrm>
            <a:off x="9598174" y="3427240"/>
            <a:ext cx="1403033" cy="1349024"/>
          </a:xfrm>
          <a:prstGeom prst="rect">
            <a:avLst/>
          </a:prstGeom>
        </p:spPr>
        <p:txBody>
          <a:bodyPr lIns="0" tIns="0" rIns="0" bIns="0" rtlCol="0" anchor="t">
            <a:spAutoFit/>
          </a:bodyPr>
          <a:lstStyle/>
          <a:p>
            <a:pPr algn="ctr">
              <a:lnSpc>
                <a:spcPts val="3599"/>
              </a:lnSpc>
            </a:pPr>
            <a:r>
              <a:rPr lang="en-US" sz="2400" b="1">
                <a:solidFill>
                  <a:srgbClr val="FFFFFF"/>
                </a:solidFill>
                <a:latin typeface="Open Sans Bold"/>
                <a:ea typeface="Open Sans Bold"/>
                <a:cs typeface="Open Sans Bold"/>
                <a:sym typeface="Open Sans Bold"/>
              </a:rPr>
              <a:t>Medium</a:t>
            </a:r>
          </a:p>
          <a:p>
            <a:pPr algn="ctr">
              <a:lnSpc>
                <a:spcPts val="3599"/>
              </a:lnSpc>
            </a:pPr>
            <a:r>
              <a:rPr lang="en-US" sz="2400" b="1">
                <a:solidFill>
                  <a:srgbClr val="FFFFFF"/>
                </a:solidFill>
                <a:latin typeface="Open Sans Bold"/>
                <a:ea typeface="Open Sans Bold"/>
                <a:cs typeface="Open Sans Bold"/>
                <a:sym typeface="Open Sans Bold"/>
              </a:rPr>
              <a:t>$15,000- </a:t>
            </a:r>
          </a:p>
          <a:p>
            <a:pPr algn="ctr">
              <a:lnSpc>
                <a:spcPts val="3599"/>
              </a:lnSpc>
              <a:spcBef>
                <a:spcPct val="0"/>
              </a:spcBef>
            </a:pPr>
            <a:r>
              <a:rPr lang="en-US" sz="2400" b="1">
                <a:solidFill>
                  <a:srgbClr val="FFFFFF"/>
                </a:solidFill>
                <a:latin typeface="Open Sans Bold"/>
                <a:ea typeface="Open Sans Bold"/>
                <a:cs typeface="Open Sans Bold"/>
                <a:sym typeface="Open Sans Bold"/>
              </a:rPr>
              <a:t>$200,000</a:t>
            </a:r>
          </a:p>
        </p:txBody>
      </p:sp>
      <p:sp>
        <p:nvSpPr>
          <p:cNvPr id="11" name="TextBox 11"/>
          <p:cNvSpPr txBox="1"/>
          <p:nvPr/>
        </p:nvSpPr>
        <p:spPr>
          <a:xfrm>
            <a:off x="15508142" y="3583652"/>
            <a:ext cx="1586389" cy="887359"/>
          </a:xfrm>
          <a:prstGeom prst="rect">
            <a:avLst/>
          </a:prstGeom>
        </p:spPr>
        <p:txBody>
          <a:bodyPr lIns="0" tIns="0" rIns="0" bIns="0" rtlCol="0" anchor="t">
            <a:spAutoFit/>
          </a:bodyPr>
          <a:lstStyle/>
          <a:p>
            <a:pPr algn="ctr">
              <a:lnSpc>
                <a:spcPts val="3599"/>
              </a:lnSpc>
            </a:pPr>
            <a:r>
              <a:rPr lang="en-US" sz="2400" b="1">
                <a:solidFill>
                  <a:srgbClr val="FFFFFF"/>
                </a:solidFill>
                <a:latin typeface="Open Sans Bold"/>
                <a:ea typeface="Open Sans Bold"/>
                <a:cs typeface="Open Sans Bold"/>
                <a:sym typeface="Open Sans Bold"/>
              </a:rPr>
              <a:t>Large</a:t>
            </a:r>
          </a:p>
          <a:p>
            <a:pPr algn="ctr">
              <a:lnSpc>
                <a:spcPts val="3599"/>
              </a:lnSpc>
              <a:spcBef>
                <a:spcPct val="0"/>
              </a:spcBef>
            </a:pPr>
            <a:r>
              <a:rPr lang="en-US" sz="2400" b="1">
                <a:solidFill>
                  <a:srgbClr val="FFFFFF"/>
                </a:solidFill>
                <a:latin typeface="Open Sans Bold"/>
                <a:ea typeface="Open Sans Bold"/>
                <a:cs typeface="Open Sans Bold"/>
                <a:sym typeface="Open Sans Bold"/>
              </a:rPr>
              <a:t>&gt;$200,000</a:t>
            </a:r>
          </a:p>
        </p:txBody>
      </p:sp>
      <p:sp>
        <p:nvSpPr>
          <p:cNvPr id="12" name="Freeform 6">
            <a:extLst>
              <a:ext uri="{FF2B5EF4-FFF2-40B4-BE49-F238E27FC236}">
                <a16:creationId xmlns:a16="http://schemas.microsoft.com/office/drawing/2014/main" id="{BB1CDC5A-BBB0-ECE1-F5E1-E4CDF4166115}"/>
              </a:ext>
            </a:extLst>
          </p:cNvPr>
          <p:cNvSpPr/>
          <p:nvPr/>
        </p:nvSpPr>
        <p:spPr>
          <a:xfrm rot="5400000">
            <a:off x="1269060" y="-4112322"/>
            <a:ext cx="1768641" cy="10693146"/>
          </a:xfrm>
          <a:custGeom>
            <a:avLst/>
            <a:gdLst/>
            <a:ahLst/>
            <a:cxnLst/>
            <a:rect l="l" t="t" r="r" b="b"/>
            <a:pathLst>
              <a:path w="363639" h="2381334">
                <a:moveTo>
                  <a:pt x="181820" y="0"/>
                </a:moveTo>
                <a:lnTo>
                  <a:pt x="181820" y="0"/>
                </a:lnTo>
                <a:cubicBezTo>
                  <a:pt x="230041" y="0"/>
                  <a:pt x="276288" y="19156"/>
                  <a:pt x="310386" y="53254"/>
                </a:cubicBezTo>
                <a:cubicBezTo>
                  <a:pt x="344483" y="87352"/>
                  <a:pt x="363639" y="133598"/>
                  <a:pt x="363639" y="181820"/>
                </a:cubicBezTo>
                <a:lnTo>
                  <a:pt x="363639" y="2199514"/>
                </a:lnTo>
                <a:cubicBezTo>
                  <a:pt x="363639" y="2247736"/>
                  <a:pt x="344483" y="2293982"/>
                  <a:pt x="310386" y="2328080"/>
                </a:cubicBezTo>
                <a:cubicBezTo>
                  <a:pt x="276288" y="2362178"/>
                  <a:pt x="230041" y="2381334"/>
                  <a:pt x="181820" y="2381334"/>
                </a:cubicBezTo>
                <a:lnTo>
                  <a:pt x="181820" y="2381334"/>
                </a:lnTo>
                <a:cubicBezTo>
                  <a:pt x="81403" y="2381334"/>
                  <a:pt x="0" y="2299931"/>
                  <a:pt x="0" y="2199514"/>
                </a:cubicBezTo>
                <a:lnTo>
                  <a:pt x="0" y="181820"/>
                </a:lnTo>
                <a:cubicBezTo>
                  <a:pt x="0" y="81403"/>
                  <a:pt x="81403" y="0"/>
                  <a:pt x="181820" y="0"/>
                </a:cubicBezTo>
                <a:close/>
              </a:path>
            </a:pathLst>
          </a:custGeom>
          <a:solidFill>
            <a:srgbClr val="F9A01B"/>
          </a:solidFill>
        </p:spPr>
        <p:txBody>
          <a:bodyPr/>
          <a:lstStyle/>
          <a:p>
            <a:endParaRPr lang="en-AU"/>
          </a:p>
        </p:txBody>
      </p:sp>
      <p:sp>
        <p:nvSpPr>
          <p:cNvPr id="13" name="TextBox 10">
            <a:extLst>
              <a:ext uri="{FF2B5EF4-FFF2-40B4-BE49-F238E27FC236}">
                <a16:creationId xmlns:a16="http://schemas.microsoft.com/office/drawing/2014/main" id="{F936BFA4-E8FC-5F2C-F0CF-01AED13459CC}"/>
              </a:ext>
            </a:extLst>
          </p:cNvPr>
          <p:cNvSpPr txBox="1"/>
          <p:nvPr/>
        </p:nvSpPr>
        <p:spPr>
          <a:xfrm>
            <a:off x="-17877" y="646644"/>
            <a:ext cx="7561373" cy="1310102"/>
          </a:xfrm>
          <a:prstGeom prst="rect">
            <a:avLst/>
          </a:prstGeom>
        </p:spPr>
        <p:txBody>
          <a:bodyPr wrap="square" lIns="0" tIns="0" rIns="0" bIns="0" rtlCol="0" anchor="t">
            <a:spAutoFit/>
          </a:bodyPr>
          <a:lstStyle/>
          <a:p>
            <a:pPr algn="ctr">
              <a:lnSpc>
                <a:spcPts val="5092"/>
              </a:lnSpc>
            </a:pPr>
            <a:r>
              <a:rPr lang="en-US" sz="5000" b="1" spc="80">
                <a:solidFill>
                  <a:srgbClr val="FFFFFF"/>
                </a:solidFill>
                <a:latin typeface="Open Sans" pitchFamily="2" charset="0"/>
                <a:ea typeface="Open Sans" pitchFamily="2" charset="0"/>
                <a:cs typeface="Open Sans" pitchFamily="2" charset="0"/>
              </a:rPr>
              <a:t>Queensland Default </a:t>
            </a:r>
          </a:p>
          <a:p>
            <a:pPr algn="ctr">
              <a:lnSpc>
                <a:spcPts val="5092"/>
              </a:lnSpc>
            </a:pPr>
            <a:r>
              <a:rPr lang="en-US" sz="5000" b="1" spc="80">
                <a:solidFill>
                  <a:srgbClr val="FFFFFF"/>
                </a:solidFill>
                <a:latin typeface="Open Sans" pitchFamily="2" charset="0"/>
                <a:ea typeface="Open Sans" pitchFamily="2" charset="0"/>
                <a:cs typeface="Open Sans" pitchFamily="2" charset="0"/>
              </a:rPr>
              <a:t>Procurement Rules</a:t>
            </a:r>
          </a:p>
        </p:txBody>
      </p:sp>
      <p:sp>
        <p:nvSpPr>
          <p:cNvPr id="16" name="TextBox 15">
            <a:extLst>
              <a:ext uri="{FF2B5EF4-FFF2-40B4-BE49-F238E27FC236}">
                <a16:creationId xmlns:a16="http://schemas.microsoft.com/office/drawing/2014/main" id="{1829695A-F35E-4513-1685-5BD2AFAE3597}"/>
              </a:ext>
            </a:extLst>
          </p:cNvPr>
          <p:cNvSpPr txBox="1"/>
          <p:nvPr/>
        </p:nvSpPr>
        <p:spPr>
          <a:xfrm>
            <a:off x="771269" y="3912199"/>
            <a:ext cx="4446905" cy="3046988"/>
          </a:xfrm>
          <a:prstGeom prst="rect">
            <a:avLst/>
          </a:prstGeom>
          <a:noFill/>
        </p:spPr>
        <p:txBody>
          <a:bodyPr wrap="square" rtlCol="0">
            <a:spAutoFit/>
          </a:bodyPr>
          <a:lstStyle/>
          <a:p>
            <a:r>
              <a:rPr lang="en-AU" sz="3200">
                <a:solidFill>
                  <a:srgbClr val="444344"/>
                </a:solidFill>
                <a:latin typeface="Architects Daughter" panose="020B0604020202020204" charset="0"/>
              </a:rPr>
              <a:t>Thresholds are accumulative, for the life of a contract or a Financial Year with a Supplier for similar goods or services.</a:t>
            </a:r>
          </a:p>
        </p:txBody>
      </p:sp>
      <p:sp>
        <p:nvSpPr>
          <p:cNvPr id="17" name="Freeform 7">
            <a:extLst>
              <a:ext uri="{FF2B5EF4-FFF2-40B4-BE49-F238E27FC236}">
                <a16:creationId xmlns:a16="http://schemas.microsoft.com/office/drawing/2014/main" id="{DDAACADF-22AA-688C-92B5-EADC9960717F}"/>
              </a:ext>
            </a:extLst>
          </p:cNvPr>
          <p:cNvSpPr>
            <a:spLocks noChangeAspect="1"/>
          </p:cNvSpPr>
          <p:nvPr/>
        </p:nvSpPr>
        <p:spPr>
          <a:xfrm>
            <a:off x="13382171" y="293261"/>
            <a:ext cx="4273807" cy="1380272"/>
          </a:xfrm>
          <a:custGeom>
            <a:avLst/>
            <a:gdLst/>
            <a:ahLst/>
            <a:cxnLst/>
            <a:rect l="l" t="t" r="r" b="b"/>
            <a:pathLst>
              <a:path w="5361179" h="1731451">
                <a:moveTo>
                  <a:pt x="0" y="0"/>
                </a:moveTo>
                <a:lnTo>
                  <a:pt x="5361179" y="0"/>
                </a:lnTo>
                <a:lnTo>
                  <a:pt x="5361179" y="1731451"/>
                </a:lnTo>
                <a:lnTo>
                  <a:pt x="0" y="1731451"/>
                </a:lnTo>
                <a:lnTo>
                  <a:pt x="0" y="0"/>
                </a:lnTo>
                <a:close/>
              </a:path>
            </a:pathLst>
          </a:custGeom>
          <a:blipFill>
            <a:blip r:embed="rId5"/>
            <a:stretch>
              <a:fillRect/>
            </a:stretch>
          </a:blipFill>
        </p:spPr>
        <p:txBody>
          <a:bodyPr/>
          <a:lstStyle/>
          <a:p>
            <a:endParaRPr lang="en-AU"/>
          </a:p>
        </p:txBody>
      </p:sp>
      <p:sp>
        <p:nvSpPr>
          <p:cNvPr id="18" name="TextBox 9">
            <a:extLst>
              <a:ext uri="{FF2B5EF4-FFF2-40B4-BE49-F238E27FC236}">
                <a16:creationId xmlns:a16="http://schemas.microsoft.com/office/drawing/2014/main" id="{43EF136E-6C00-8922-A586-A68FD2625E35}"/>
              </a:ext>
            </a:extLst>
          </p:cNvPr>
          <p:cNvSpPr txBox="1"/>
          <p:nvPr/>
        </p:nvSpPr>
        <p:spPr>
          <a:xfrm>
            <a:off x="13425713" y="1673286"/>
            <a:ext cx="5613877" cy="413575"/>
          </a:xfrm>
          <a:prstGeom prst="rect">
            <a:avLst/>
          </a:prstGeom>
        </p:spPr>
        <p:txBody>
          <a:bodyPr lIns="0" tIns="0" rIns="0" bIns="0" rtlCol="0" anchor="t">
            <a:spAutoFit/>
          </a:bodyPr>
          <a:lstStyle/>
          <a:p>
            <a:pPr algn="l">
              <a:lnSpc>
                <a:spcPts val="3499"/>
              </a:lnSpc>
              <a:spcBef>
                <a:spcPct val="0"/>
              </a:spcBef>
            </a:pPr>
            <a:r>
              <a:rPr lang="en-US" sz="2000">
                <a:solidFill>
                  <a:srgbClr val="F9A01B"/>
                </a:solidFill>
                <a:latin typeface="Architects Daughter"/>
                <a:ea typeface="Architects Daughter"/>
                <a:cs typeface="Architects Daughter"/>
                <a:sym typeface="Architects Daughter"/>
              </a:rPr>
              <a:t>Advancing Queensland Procurement</a:t>
            </a:r>
          </a:p>
        </p:txBody>
      </p:sp>
      <p:sp>
        <p:nvSpPr>
          <p:cNvPr id="19" name="TextBox 18">
            <a:extLst>
              <a:ext uri="{FF2B5EF4-FFF2-40B4-BE49-F238E27FC236}">
                <a16:creationId xmlns:a16="http://schemas.microsoft.com/office/drawing/2014/main" id="{1C9B0273-315C-184E-9645-10DBA1514027}"/>
              </a:ext>
            </a:extLst>
          </p:cNvPr>
          <p:cNvSpPr txBox="1"/>
          <p:nvPr/>
        </p:nvSpPr>
        <p:spPr>
          <a:xfrm>
            <a:off x="5411229" y="8704671"/>
            <a:ext cx="11737075" cy="1200329"/>
          </a:xfrm>
          <a:prstGeom prst="rect">
            <a:avLst/>
          </a:prstGeom>
          <a:noFill/>
        </p:spPr>
        <p:txBody>
          <a:bodyPr wrap="square" rtlCol="0">
            <a:spAutoFit/>
          </a:bodyPr>
          <a:lstStyle/>
          <a:p>
            <a:pPr algn="ctr"/>
            <a:r>
              <a:rPr lang="en-AU" sz="3600" b="1">
                <a:solidFill>
                  <a:srgbClr val="434345"/>
                </a:solidFill>
                <a:latin typeface="Architects Daughter" panose="020B0604020202020204" charset="0"/>
              </a:rPr>
              <a:t>Local Government Regulation 2012 </a:t>
            </a:r>
          </a:p>
          <a:p>
            <a:pPr algn="ctr"/>
            <a:r>
              <a:rPr lang="en-AU" sz="3600" b="1">
                <a:solidFill>
                  <a:srgbClr val="434345"/>
                </a:solidFill>
                <a:latin typeface="Architects Daughter" panose="020B0604020202020204" charset="0"/>
              </a:rPr>
              <a:t>Part 3 – Default Contracting Procedures </a:t>
            </a:r>
          </a:p>
        </p:txBody>
      </p:sp>
      <p:sp>
        <p:nvSpPr>
          <p:cNvPr id="20" name="Freeform 45">
            <a:extLst>
              <a:ext uri="{FF2B5EF4-FFF2-40B4-BE49-F238E27FC236}">
                <a16:creationId xmlns:a16="http://schemas.microsoft.com/office/drawing/2014/main" id="{AC6F4C33-3E60-EAFE-71AC-0E083CB6758D}"/>
              </a:ext>
            </a:extLst>
          </p:cNvPr>
          <p:cNvSpPr/>
          <p:nvPr/>
        </p:nvSpPr>
        <p:spPr>
          <a:xfrm flipH="1">
            <a:off x="0" y="7377545"/>
            <a:ext cx="2909455" cy="2909455"/>
          </a:xfrm>
          <a:custGeom>
            <a:avLst/>
            <a:gdLst/>
            <a:ahLst/>
            <a:cxnLst/>
            <a:rect l="l" t="t" r="r" b="b"/>
            <a:pathLst>
              <a:path w="2909455" h="2909455">
                <a:moveTo>
                  <a:pt x="0" y="0"/>
                </a:moveTo>
                <a:lnTo>
                  <a:pt x="0" y="2909455"/>
                </a:lnTo>
                <a:lnTo>
                  <a:pt x="2909455" y="2909455"/>
                </a:lnTo>
                <a:lnTo>
                  <a:pt x="2909455" y="0"/>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AU"/>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alm trees on a beach&#10;&#10;Description automatically generated">
            <a:extLst>
              <a:ext uri="{FF2B5EF4-FFF2-40B4-BE49-F238E27FC236}">
                <a16:creationId xmlns:a16="http://schemas.microsoft.com/office/drawing/2014/main" id="{9A4A8D94-2FF4-944C-3600-63D544C8FA84}"/>
              </a:ext>
            </a:extLst>
          </p:cNvPr>
          <p:cNvPicPr>
            <a:picLocks noChangeAspect="1"/>
          </p:cNvPicPr>
          <p:nvPr/>
        </p:nvPicPr>
        <p:blipFill rotWithShape="1">
          <a:blip r:embed="rId3"/>
          <a:srcRect l="21392"/>
          <a:stretch/>
        </p:blipFill>
        <p:spPr>
          <a:xfrm>
            <a:off x="0" y="0"/>
            <a:ext cx="6065888" cy="10287000"/>
          </a:xfrm>
          <a:prstGeom prst="rect">
            <a:avLst/>
          </a:prstGeom>
        </p:spPr>
      </p:pic>
      <p:sp>
        <p:nvSpPr>
          <p:cNvPr id="8" name="TextBox 7">
            <a:extLst>
              <a:ext uri="{FF2B5EF4-FFF2-40B4-BE49-F238E27FC236}">
                <a16:creationId xmlns:a16="http://schemas.microsoft.com/office/drawing/2014/main" id="{F5B68AC1-833B-BD53-2D68-CB200255B5EF}"/>
              </a:ext>
            </a:extLst>
          </p:cNvPr>
          <p:cNvSpPr txBox="1"/>
          <p:nvPr/>
        </p:nvSpPr>
        <p:spPr>
          <a:xfrm>
            <a:off x="6300844" y="2083398"/>
            <a:ext cx="11647841" cy="8225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74295"/>
            <a:r>
              <a:rPr lang="en-US" sz="4000">
                <a:solidFill>
                  <a:srgbClr val="F9A01B"/>
                </a:solidFill>
                <a:latin typeface="Architects Daughter"/>
                <a:cs typeface="Segoe UI"/>
              </a:rPr>
              <a:t>How do we do that?</a:t>
            </a:r>
          </a:p>
          <a:p>
            <a:pPr marR="74295"/>
            <a:endParaRPr lang="en-US" sz="4000">
              <a:latin typeface="Architects Daughter"/>
              <a:cs typeface="Segoe UI"/>
            </a:endParaRPr>
          </a:p>
          <a:p>
            <a:pPr marL="32385" marR="24765">
              <a:lnSpc>
                <a:spcPct val="114999"/>
              </a:lnSpc>
            </a:pPr>
            <a:r>
              <a:rPr lang="en-US" sz="3000">
                <a:solidFill>
                  <a:srgbClr val="444344"/>
                </a:solidFill>
                <a:latin typeface="Open Sans"/>
                <a:ea typeface="Open Sans"/>
                <a:cs typeface="Open Sans"/>
              </a:rPr>
              <a:t>Local Buy has the legislative right to establish Arrangements that are compliant with the Local Government Regulations 2012. </a:t>
            </a:r>
            <a:r>
              <a:rPr lang="en-AU" sz="3000">
                <a:solidFill>
                  <a:srgbClr val="444344"/>
                </a:solidFill>
                <a:latin typeface="Open Sans"/>
                <a:ea typeface="Open Sans"/>
                <a:cs typeface="Open Sans"/>
              </a:rPr>
              <a:t>Local Buy Arrangements are an exception under s.234 of the Local Government Regulations for purchases of any size.</a:t>
            </a:r>
            <a:endParaRPr lang="en-US" sz="3000">
              <a:latin typeface="Open Sans"/>
              <a:ea typeface="Open Sans"/>
              <a:cs typeface="Open Sans"/>
            </a:endParaRPr>
          </a:p>
          <a:p>
            <a:pPr marL="32385" marR="24765">
              <a:lnSpc>
                <a:spcPct val="114999"/>
              </a:lnSpc>
            </a:pPr>
            <a:endParaRPr lang="en-US" sz="3000">
              <a:latin typeface="Open Sans"/>
              <a:ea typeface="Open Sans"/>
              <a:cs typeface="Open Sans"/>
            </a:endParaRPr>
          </a:p>
          <a:p>
            <a:pPr marL="32385" marR="24765">
              <a:lnSpc>
                <a:spcPct val="114999"/>
              </a:lnSpc>
            </a:pPr>
            <a:r>
              <a:rPr lang="en-US" sz="3000">
                <a:solidFill>
                  <a:srgbClr val="444344"/>
                </a:solidFill>
                <a:latin typeface="Open Sans"/>
                <a:ea typeface="Open Sans"/>
                <a:cs typeface="Open Sans"/>
              </a:rPr>
              <a:t>Local Buy Arrangements are considered tendered, and councils can use them for $1 - $100m+ without conducting their own tender. </a:t>
            </a:r>
          </a:p>
          <a:p>
            <a:pPr marL="32385" marR="24765">
              <a:lnSpc>
                <a:spcPct val="114999"/>
              </a:lnSpc>
            </a:pPr>
            <a:endParaRPr lang="en-US" sz="3000">
              <a:latin typeface="Open Sans"/>
              <a:ea typeface="Open Sans"/>
              <a:cs typeface="Open Sans"/>
            </a:endParaRPr>
          </a:p>
          <a:p>
            <a:r>
              <a:rPr lang="en-US" sz="3000">
                <a:solidFill>
                  <a:srgbClr val="444344"/>
                </a:solidFill>
                <a:latin typeface="Open Sans"/>
                <a:ea typeface="Open Sans"/>
                <a:cs typeface="Open Sans"/>
              </a:rPr>
              <a:t>C</a:t>
            </a:r>
            <a:r>
              <a:rPr lang="en-AU" sz="3000" err="1">
                <a:solidFill>
                  <a:srgbClr val="444344"/>
                </a:solidFill>
                <a:latin typeface="Open Sans"/>
                <a:ea typeface="Open Sans"/>
                <a:cs typeface="Open Sans"/>
              </a:rPr>
              <a:t>ouncil's</a:t>
            </a:r>
            <a:r>
              <a:rPr lang="en-AU" sz="3000">
                <a:solidFill>
                  <a:srgbClr val="444344"/>
                </a:solidFill>
                <a:latin typeface="Open Sans"/>
                <a:ea typeface="Open Sans"/>
                <a:cs typeface="Open Sans"/>
              </a:rPr>
              <a:t> and government authorities can purchase a broad range of products and services from prequalified/preferred suppliers, without needing more complex quotation or tender processes.</a:t>
            </a:r>
            <a:endParaRPr lang="en-US" sz="2600">
              <a:latin typeface="Open Sans"/>
              <a:ea typeface="Open Sans"/>
              <a:cs typeface="Open Sans"/>
            </a:endParaRPr>
          </a:p>
          <a:p>
            <a:pPr algn="l"/>
            <a:endParaRPr lang="en-GB">
              <a:cs typeface="Calibri"/>
            </a:endParaRPr>
          </a:p>
        </p:txBody>
      </p:sp>
      <p:sp>
        <p:nvSpPr>
          <p:cNvPr id="2" name="Freeform 8">
            <a:extLst>
              <a:ext uri="{FF2B5EF4-FFF2-40B4-BE49-F238E27FC236}">
                <a16:creationId xmlns:a16="http://schemas.microsoft.com/office/drawing/2014/main" id="{26848775-4FE7-21F6-E362-AC3A02DB7970}"/>
              </a:ext>
            </a:extLst>
          </p:cNvPr>
          <p:cNvSpPr/>
          <p:nvPr/>
        </p:nvSpPr>
        <p:spPr>
          <a:xfrm rot="5400000">
            <a:off x="3616924" y="-5694468"/>
            <a:ext cx="1379817" cy="13523008"/>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3" name="TextBox 2">
            <a:extLst>
              <a:ext uri="{FF2B5EF4-FFF2-40B4-BE49-F238E27FC236}">
                <a16:creationId xmlns:a16="http://schemas.microsoft.com/office/drawing/2014/main" id="{4F93A27D-327C-EC0E-FCF5-4228E9CDE261}"/>
              </a:ext>
            </a:extLst>
          </p:cNvPr>
          <p:cNvSpPr txBox="1"/>
          <p:nvPr/>
        </p:nvSpPr>
        <p:spPr>
          <a:xfrm>
            <a:off x="374855" y="568715"/>
            <a:ext cx="10174863" cy="861774"/>
          </a:xfrm>
          <a:prstGeom prst="rect">
            <a:avLst/>
          </a:prstGeom>
          <a:noFill/>
        </p:spPr>
        <p:txBody>
          <a:bodyPr wrap="square">
            <a:spAutoFit/>
          </a:bodyPr>
          <a:lstStyle/>
          <a:p>
            <a:r>
              <a:rPr lang="en-US" sz="5000" b="1" spc="45">
                <a:solidFill>
                  <a:srgbClr val="FFFFFF"/>
                </a:solidFill>
                <a:latin typeface="Open Sans" pitchFamily="2" charset="0"/>
                <a:ea typeface="Open Sans" pitchFamily="2" charset="0"/>
                <a:cs typeface="Open Sans" pitchFamily="2" charset="0"/>
              </a:rPr>
              <a:t>Using Local Buy = No Tenders</a:t>
            </a:r>
          </a:p>
        </p:txBody>
      </p:sp>
    </p:spTree>
    <p:extLst>
      <p:ext uri="{BB962C8B-B14F-4D97-AF65-F5344CB8AC3E}">
        <p14:creationId xmlns:p14="http://schemas.microsoft.com/office/powerpoint/2010/main" val="39051778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lant&#10;&#10;Description automatically generated">
            <a:extLst>
              <a:ext uri="{FF2B5EF4-FFF2-40B4-BE49-F238E27FC236}">
                <a16:creationId xmlns:a16="http://schemas.microsoft.com/office/drawing/2014/main" id="{CB59676E-A903-1CC4-5653-C7067F2203CD}"/>
              </a:ext>
            </a:extLst>
          </p:cNvPr>
          <p:cNvPicPr>
            <a:picLocks noChangeAspect="1"/>
          </p:cNvPicPr>
          <p:nvPr/>
        </p:nvPicPr>
        <p:blipFill rotWithShape="1">
          <a:blip r:embed="rId3">
            <a:extLst>
              <a:ext uri="{28A0092B-C50C-407E-A947-70E740481C1C}">
                <a14:useLocalDpi xmlns:a14="http://schemas.microsoft.com/office/drawing/2010/main" val="0"/>
              </a:ext>
            </a:extLst>
          </a:blip>
          <a:srcRect r="42050"/>
          <a:stretch/>
        </p:blipFill>
        <p:spPr>
          <a:xfrm>
            <a:off x="10701858" y="-2149"/>
            <a:ext cx="7948451" cy="10287000"/>
          </a:xfrm>
          <a:prstGeom prst="rect">
            <a:avLst/>
          </a:prstGeom>
        </p:spPr>
      </p:pic>
      <p:pic>
        <p:nvPicPr>
          <p:cNvPr id="17" name="Picture 16" descr="A group of silos with a painting of sheep and clouds&#10;&#10;Description automatically generated">
            <a:extLst>
              <a:ext uri="{FF2B5EF4-FFF2-40B4-BE49-F238E27FC236}">
                <a16:creationId xmlns:a16="http://schemas.microsoft.com/office/drawing/2014/main" id="{4B978EBF-B466-939E-3A1F-C177348E7F2F}"/>
              </a:ext>
            </a:extLst>
          </p:cNvPr>
          <p:cNvPicPr>
            <a:picLocks noChangeAspect="1"/>
          </p:cNvPicPr>
          <p:nvPr/>
        </p:nvPicPr>
        <p:blipFill rotWithShape="1">
          <a:blip r:embed="rId4">
            <a:extLst>
              <a:ext uri="{28A0092B-C50C-407E-A947-70E740481C1C}">
                <a14:useLocalDpi xmlns:a14="http://schemas.microsoft.com/office/drawing/2010/main" val="0"/>
              </a:ext>
            </a:extLst>
          </a:blip>
          <a:srcRect l="1357" r="58072"/>
          <a:stretch/>
        </p:blipFill>
        <p:spPr>
          <a:xfrm>
            <a:off x="10701859" y="1285"/>
            <a:ext cx="8044762" cy="11153697"/>
          </a:xfrm>
          <a:prstGeom prst="rect">
            <a:avLst/>
          </a:prstGeom>
        </p:spPr>
      </p:pic>
      <p:pic>
        <p:nvPicPr>
          <p:cNvPr id="18" name="Picture 17">
            <a:extLst>
              <a:ext uri="{FF2B5EF4-FFF2-40B4-BE49-F238E27FC236}">
                <a16:creationId xmlns:a16="http://schemas.microsoft.com/office/drawing/2014/main" id="{04FAB039-B135-DB03-F9AB-34F364CDE750}"/>
              </a:ext>
            </a:extLst>
          </p:cNvPr>
          <p:cNvPicPr>
            <a:picLocks noChangeAspect="1"/>
          </p:cNvPicPr>
          <p:nvPr/>
        </p:nvPicPr>
        <p:blipFill rotWithShape="1">
          <a:blip r:embed="rId5">
            <a:extLst>
              <a:ext uri="{28A0092B-C50C-407E-A947-70E740481C1C}">
                <a14:useLocalDpi xmlns:a14="http://schemas.microsoft.com/office/drawing/2010/main" val="0"/>
              </a:ext>
            </a:extLst>
          </a:blip>
          <a:srcRect l="24571" r="20429"/>
          <a:stretch/>
        </p:blipFill>
        <p:spPr>
          <a:xfrm>
            <a:off x="10297020" y="-346922"/>
            <a:ext cx="8517053" cy="11799782"/>
          </a:xfrm>
          <a:prstGeom prst="rect">
            <a:avLst/>
          </a:prstGeom>
        </p:spPr>
      </p:pic>
      <p:sp>
        <p:nvSpPr>
          <p:cNvPr id="29" name="TextBox 2">
            <a:extLst>
              <a:ext uri="{FF2B5EF4-FFF2-40B4-BE49-F238E27FC236}">
                <a16:creationId xmlns:a16="http://schemas.microsoft.com/office/drawing/2014/main" id="{D3C39B87-38F8-5737-9A41-606F19E87649}"/>
              </a:ext>
            </a:extLst>
          </p:cNvPr>
          <p:cNvSpPr txBox="1"/>
          <p:nvPr/>
        </p:nvSpPr>
        <p:spPr>
          <a:xfrm>
            <a:off x="776233" y="2286057"/>
            <a:ext cx="9357023" cy="8373574"/>
          </a:xfrm>
          <a:prstGeom prst="rect">
            <a:avLst/>
          </a:prstGeom>
        </p:spPr>
        <p:txBody>
          <a:bodyPr wrap="square" lIns="0" tIns="0" rIns="0" bIns="0" rtlCol="0" anchor="t">
            <a:spAutoFit/>
          </a:bodyPr>
          <a:lstStyle/>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Local Government Entities</a:t>
            </a: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Queensland State and Federal Government Departments</a:t>
            </a:r>
          </a:p>
          <a:p>
            <a:pPr marL="457200" indent="-457200">
              <a:lnSpc>
                <a:spcPts val="5500"/>
              </a:lnSpc>
              <a:buClr>
                <a:srgbClr val="F9A01B"/>
              </a:buClr>
              <a:buSzPct val="180000"/>
              <a:buFont typeface="Wingdings" panose="05000000000000000000" pitchFamily="2" charset="2"/>
              <a:buChar char="ü"/>
            </a:pPr>
            <a:r>
              <a:rPr lang="en-AU" sz="2600">
                <a:solidFill>
                  <a:srgbClr val="444344"/>
                </a:solidFill>
                <a:effectLst/>
                <a:latin typeface="Open Sans" pitchFamily="2" charset="0"/>
                <a:ea typeface="Open Sans" pitchFamily="2" charset="0"/>
                <a:cs typeface="Open Sans" pitchFamily="2" charset="0"/>
              </a:rPr>
              <a:t>Queensland Community Councils</a:t>
            </a:r>
          </a:p>
          <a:p>
            <a:pPr marL="457200" indent="-457200">
              <a:lnSpc>
                <a:spcPts val="5500"/>
              </a:lnSpc>
              <a:buClr>
                <a:srgbClr val="F9A01B"/>
              </a:buClr>
              <a:buSzPct val="180000"/>
              <a:buFont typeface="Wingdings" panose="05000000000000000000" pitchFamily="2" charset="2"/>
              <a:buChar char="ü"/>
            </a:pPr>
            <a:r>
              <a:rPr lang="en-GB" sz="2600">
                <a:solidFill>
                  <a:srgbClr val="444344"/>
                </a:solidFill>
                <a:effectLst/>
                <a:latin typeface="Open Sans"/>
                <a:ea typeface="Open Sans"/>
                <a:cs typeface="Open Sans"/>
              </a:rPr>
              <a:t>Queensland Regional Organisation of Councils (ROCS)</a:t>
            </a:r>
            <a:endParaRPr lang="en-GB" sz="2600">
              <a:solidFill>
                <a:srgbClr val="444344"/>
              </a:solidFill>
              <a:latin typeface="Open Sans" pitchFamily="2" charset="0"/>
              <a:ea typeface="Open Sans" pitchFamily="2" charset="0"/>
              <a:cs typeface="Open Sans" pitchFamily="2" charset="0"/>
            </a:endParaRPr>
          </a:p>
          <a:p>
            <a:pPr marL="457200" indent="-457200">
              <a:lnSpc>
                <a:spcPts val="5500"/>
              </a:lnSpc>
              <a:buClr>
                <a:srgbClr val="F9A01B"/>
              </a:buClr>
              <a:buSzPct val="180000"/>
              <a:buFont typeface="Wingdings" panose="05000000000000000000" pitchFamily="2" charset="2"/>
              <a:buChar char="ü"/>
            </a:pPr>
            <a:r>
              <a:rPr lang="en-GB" sz="2600">
                <a:solidFill>
                  <a:srgbClr val="444344"/>
                </a:solidFill>
                <a:effectLst/>
                <a:latin typeface="Open Sans"/>
                <a:ea typeface="Open Sans"/>
                <a:cs typeface="Open Sans"/>
              </a:rPr>
              <a:t>Queensland Statutory Authorities and Bodies</a:t>
            </a:r>
            <a:endParaRPr lang="en-US" sz="2600">
              <a:solidFill>
                <a:srgbClr val="444344"/>
              </a:solidFill>
              <a:latin typeface="Open Sans"/>
              <a:ea typeface="Open Sans"/>
              <a:cs typeface="Open Sans"/>
            </a:endParaRP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Government Owned Corporations (GOCs)</a:t>
            </a: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Water Authorities and Ports</a:t>
            </a: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Charities and Not-For-Profits</a:t>
            </a: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Educational </a:t>
            </a:r>
            <a:r>
              <a:rPr lang="en-US" sz="2600" err="1">
                <a:solidFill>
                  <a:srgbClr val="444344"/>
                </a:solidFill>
                <a:latin typeface="Open Sans" pitchFamily="2" charset="0"/>
                <a:ea typeface="Open Sans" pitchFamily="2" charset="0"/>
                <a:cs typeface="Open Sans" pitchFamily="2" charset="0"/>
              </a:rPr>
              <a:t>Organisation’s</a:t>
            </a:r>
            <a:r>
              <a:rPr lang="en-US" sz="2600">
                <a:solidFill>
                  <a:srgbClr val="444344"/>
                </a:solidFill>
                <a:latin typeface="Open Sans" pitchFamily="2" charset="0"/>
                <a:ea typeface="Open Sans" pitchFamily="2" charset="0"/>
                <a:cs typeface="Open Sans" pitchFamily="2" charset="0"/>
              </a:rPr>
              <a:t> (Schools &amp; Universities) </a:t>
            </a:r>
          </a:p>
          <a:p>
            <a:pPr marL="457200" indent="-457200">
              <a:lnSpc>
                <a:spcPts val="5500"/>
              </a:lnSpc>
              <a:buClr>
                <a:srgbClr val="F9A01B"/>
              </a:buClr>
              <a:buSzPct val="180000"/>
              <a:buFont typeface="Wingdings" panose="05000000000000000000" pitchFamily="2" charset="2"/>
              <a:buChar char="ü"/>
            </a:pPr>
            <a:r>
              <a:rPr lang="en-US" sz="2600">
                <a:solidFill>
                  <a:srgbClr val="444344"/>
                </a:solidFill>
                <a:latin typeface="Open Sans" pitchFamily="2" charset="0"/>
                <a:ea typeface="Open Sans" pitchFamily="2" charset="0"/>
                <a:cs typeface="Open Sans" pitchFamily="2" charset="0"/>
              </a:rPr>
              <a:t>Other Local Governments interstate who are party to our header agreement</a:t>
            </a:r>
          </a:p>
          <a:p>
            <a:pPr>
              <a:lnSpc>
                <a:spcPts val="5500"/>
              </a:lnSpc>
            </a:pPr>
            <a:endParaRPr lang="en-US" sz="2600">
              <a:solidFill>
                <a:srgbClr val="444344"/>
              </a:solidFill>
              <a:latin typeface="Open Sans" pitchFamily="2" charset="0"/>
              <a:ea typeface="Open Sans" pitchFamily="2" charset="0"/>
              <a:cs typeface="Open Sans" pitchFamily="2" charset="0"/>
            </a:endParaRPr>
          </a:p>
        </p:txBody>
      </p:sp>
      <p:sp>
        <p:nvSpPr>
          <p:cNvPr id="3" name="Rectangle: Rounded Corners 2">
            <a:extLst>
              <a:ext uri="{FF2B5EF4-FFF2-40B4-BE49-F238E27FC236}">
                <a16:creationId xmlns:a16="http://schemas.microsoft.com/office/drawing/2014/main" id="{06B629A5-607F-2B45-ECC2-99904C792CD7}"/>
              </a:ext>
            </a:extLst>
          </p:cNvPr>
          <p:cNvSpPr/>
          <p:nvPr/>
        </p:nvSpPr>
        <p:spPr>
          <a:xfrm>
            <a:off x="11324726" y="3687097"/>
            <a:ext cx="6296779" cy="3527286"/>
          </a:xfrm>
          <a:prstGeom prst="round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F39708E2-D6A3-449F-EC62-887CFA20FF8D}"/>
              </a:ext>
            </a:extLst>
          </p:cNvPr>
          <p:cNvSpPr txBox="1"/>
          <p:nvPr/>
        </p:nvSpPr>
        <p:spPr>
          <a:xfrm>
            <a:off x="11489202" y="3890396"/>
            <a:ext cx="5904004" cy="3323987"/>
          </a:xfrm>
          <a:prstGeom prst="rect">
            <a:avLst/>
          </a:prstGeom>
          <a:noFill/>
        </p:spPr>
        <p:txBody>
          <a:bodyPr wrap="square" rtlCol="0">
            <a:spAutoFit/>
          </a:bodyPr>
          <a:lstStyle/>
          <a:p>
            <a:pPr algn="ctr"/>
            <a:r>
              <a:rPr lang="en-GB" sz="3000">
                <a:solidFill>
                  <a:srgbClr val="434345"/>
                </a:solidFill>
                <a:latin typeface="Architects Daughter"/>
              </a:rPr>
              <a:t>Our arrangements are trusted and used by all 77 Councils in</a:t>
            </a:r>
          </a:p>
          <a:p>
            <a:pPr algn="ctr"/>
            <a:r>
              <a:rPr lang="en-GB" sz="3000">
                <a:solidFill>
                  <a:srgbClr val="434345"/>
                </a:solidFill>
                <a:latin typeface="Architects Daughter"/>
              </a:rPr>
              <a:t>Queensland. They are also accessible by various other organisations including Universities, State Government, and Utilities.</a:t>
            </a:r>
            <a:endParaRPr lang="en-AU" sz="3000">
              <a:solidFill>
                <a:srgbClr val="434345"/>
              </a:solidFill>
              <a:latin typeface="Architects Daughter"/>
            </a:endParaRPr>
          </a:p>
        </p:txBody>
      </p:sp>
      <p:sp>
        <p:nvSpPr>
          <p:cNvPr id="5" name="Freeform 7">
            <a:extLst>
              <a:ext uri="{FF2B5EF4-FFF2-40B4-BE49-F238E27FC236}">
                <a16:creationId xmlns:a16="http://schemas.microsoft.com/office/drawing/2014/main" id="{433E5357-FCFE-1361-ABD9-420E9DDB64D4}"/>
              </a:ext>
            </a:extLst>
          </p:cNvPr>
          <p:cNvSpPr/>
          <p:nvPr/>
        </p:nvSpPr>
        <p:spPr>
          <a:xfrm>
            <a:off x="-678710" y="609213"/>
            <a:ext cx="13649977" cy="1398411"/>
          </a:xfrm>
          <a:custGeom>
            <a:avLst/>
            <a:gdLst/>
            <a:ahLst/>
            <a:cxnLst/>
            <a:rect l="l" t="t" r="r" b="b"/>
            <a:pathLst>
              <a:path w="13649977" h="1398411">
                <a:moveTo>
                  <a:pt x="0" y="0"/>
                </a:moveTo>
                <a:lnTo>
                  <a:pt x="13649977" y="0"/>
                </a:lnTo>
                <a:lnTo>
                  <a:pt x="13649977" y="1398411"/>
                </a:lnTo>
                <a:lnTo>
                  <a:pt x="0" y="1398411"/>
                </a:lnTo>
                <a:lnTo>
                  <a:pt x="0" y="0"/>
                </a:lnTo>
                <a:close/>
              </a:path>
            </a:pathLst>
          </a:custGeom>
          <a:blipFill>
            <a:blip r:embed="rId6"/>
            <a:stretch>
              <a:fillRect/>
            </a:stretch>
          </a:blipFill>
        </p:spPr>
        <p:txBody>
          <a:bodyPr/>
          <a:lstStyle/>
          <a:p>
            <a:endParaRPr lang="en-AU"/>
          </a:p>
        </p:txBody>
      </p:sp>
      <p:sp>
        <p:nvSpPr>
          <p:cNvPr id="62" name="TextBox 10">
            <a:extLst>
              <a:ext uri="{FF2B5EF4-FFF2-40B4-BE49-F238E27FC236}">
                <a16:creationId xmlns:a16="http://schemas.microsoft.com/office/drawing/2014/main" id="{C7FDD081-A513-A267-5FB3-08DFA646A29F}"/>
              </a:ext>
            </a:extLst>
          </p:cNvPr>
          <p:cNvSpPr txBox="1"/>
          <p:nvPr/>
        </p:nvSpPr>
        <p:spPr>
          <a:xfrm>
            <a:off x="-605964" y="882369"/>
            <a:ext cx="14302265" cy="730969"/>
          </a:xfrm>
          <a:prstGeom prst="rect">
            <a:avLst/>
          </a:prstGeom>
        </p:spPr>
        <p:txBody>
          <a:bodyPr wrap="square" lIns="0" tIns="0" rIns="0" bIns="0" rtlCol="0" anchor="t">
            <a:spAutoFit/>
          </a:bodyPr>
          <a:lstStyle/>
          <a:p>
            <a:pPr algn="ctr">
              <a:lnSpc>
                <a:spcPts val="5700"/>
              </a:lnSpc>
            </a:pPr>
            <a:r>
              <a:rPr lang="en-US" sz="5000" b="1" spc="90">
                <a:solidFill>
                  <a:srgbClr val="FFFFFF"/>
                </a:solidFill>
                <a:latin typeface="Open Sans" pitchFamily="2" charset="0"/>
                <a:ea typeface="Open Sans" pitchFamily="2" charset="0"/>
                <a:cs typeface="Open Sans" pitchFamily="2" charset="0"/>
              </a:rPr>
              <a:t>Who can use Local Buy Arrangements</a:t>
            </a:r>
          </a:p>
        </p:txBody>
      </p:sp>
    </p:spTree>
    <p:extLst>
      <p:ext uri="{BB962C8B-B14F-4D97-AF65-F5344CB8AC3E}">
        <p14:creationId xmlns:p14="http://schemas.microsoft.com/office/powerpoint/2010/main" val="20216052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A57D8177-06AF-C33D-BF9D-E96A960E2E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37074" y="0"/>
            <a:ext cx="8037047" cy="10287000"/>
          </a:xfrm>
          <a:prstGeom prst="rect">
            <a:avLst/>
          </a:prstGeom>
        </p:spPr>
      </p:pic>
      <p:sp>
        <p:nvSpPr>
          <p:cNvPr id="2" name="Freeform 8">
            <a:extLst>
              <a:ext uri="{FF2B5EF4-FFF2-40B4-BE49-F238E27FC236}">
                <a16:creationId xmlns:a16="http://schemas.microsoft.com/office/drawing/2014/main" id="{71DBA8EA-3A1B-3291-3073-2A0940769D4D}"/>
              </a:ext>
            </a:extLst>
          </p:cNvPr>
          <p:cNvSpPr/>
          <p:nvPr/>
        </p:nvSpPr>
        <p:spPr>
          <a:xfrm rot="5400000">
            <a:off x="1429796" y="-6136924"/>
            <a:ext cx="1379817" cy="14723104"/>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14" name="TextBox 10">
            <a:extLst>
              <a:ext uri="{FF2B5EF4-FFF2-40B4-BE49-F238E27FC236}">
                <a16:creationId xmlns:a16="http://schemas.microsoft.com/office/drawing/2014/main" id="{DF27ABAC-814D-5EB7-1CCB-41AFE419A9CD}"/>
              </a:ext>
            </a:extLst>
          </p:cNvPr>
          <p:cNvSpPr txBox="1"/>
          <p:nvPr/>
        </p:nvSpPr>
        <p:spPr>
          <a:xfrm>
            <a:off x="560368" y="861964"/>
            <a:ext cx="10877998" cy="725327"/>
          </a:xfrm>
          <a:prstGeom prst="rect">
            <a:avLst/>
          </a:prstGeom>
        </p:spPr>
        <p:txBody>
          <a:bodyPr wrap="square" lIns="0" tIns="0" rIns="0" bIns="0" rtlCol="0" anchor="t">
            <a:spAutoFit/>
          </a:bodyPr>
          <a:lstStyle/>
          <a:p>
            <a:pPr>
              <a:lnSpc>
                <a:spcPts val="6000"/>
              </a:lnSpc>
              <a:spcBef>
                <a:spcPct val="0"/>
              </a:spcBef>
            </a:pPr>
            <a:r>
              <a:rPr lang="en-US" sz="4400" b="1" dirty="0">
                <a:solidFill>
                  <a:srgbClr val="FFFFFF"/>
                </a:solidFill>
                <a:latin typeface="Open Sans"/>
                <a:ea typeface="Open Sans"/>
                <a:cs typeface="Open Sans"/>
              </a:rPr>
              <a:t>Why suppliers like Local Buy?</a:t>
            </a:r>
            <a:endParaRPr lang="en-US" sz="4400" dirty="0">
              <a:ea typeface="Calibri"/>
              <a:cs typeface="Calibri"/>
            </a:endParaRPr>
          </a:p>
        </p:txBody>
      </p:sp>
      <p:sp>
        <p:nvSpPr>
          <p:cNvPr id="33" name="TextBox 3">
            <a:extLst>
              <a:ext uri="{FF2B5EF4-FFF2-40B4-BE49-F238E27FC236}">
                <a16:creationId xmlns:a16="http://schemas.microsoft.com/office/drawing/2014/main" id="{67C9BBB7-8B21-DF27-1848-4250B1A84C14}"/>
              </a:ext>
            </a:extLst>
          </p:cNvPr>
          <p:cNvSpPr txBox="1"/>
          <p:nvPr/>
        </p:nvSpPr>
        <p:spPr>
          <a:xfrm>
            <a:off x="1405910" y="2683628"/>
            <a:ext cx="7137340" cy="615553"/>
          </a:xfrm>
          <a:prstGeom prst="rect">
            <a:avLst/>
          </a:prstGeom>
        </p:spPr>
        <p:txBody>
          <a:bodyPr wrap="square" lIns="0" tIns="0" rIns="0" bIns="0" rtlCol="0" anchor="t">
            <a:spAutoFit/>
          </a:bodyPr>
          <a:lstStyle/>
          <a:p>
            <a:r>
              <a:rPr lang="en-US" sz="4000" b="1" spc="49" dirty="0">
                <a:solidFill>
                  <a:srgbClr val="F9A01B"/>
                </a:solidFill>
                <a:latin typeface="Architects Daughter" panose="020B0604020202020204" charset="0"/>
                <a:ea typeface="Open Sans" pitchFamily="2" charset="0"/>
                <a:cs typeface="Open Sans" pitchFamily="2" charset="0"/>
              </a:rPr>
              <a:t>The benefits of Local Buy:</a:t>
            </a:r>
          </a:p>
        </p:txBody>
      </p:sp>
      <p:sp>
        <p:nvSpPr>
          <p:cNvPr id="30" name="TextBox 11">
            <a:extLst>
              <a:ext uri="{FF2B5EF4-FFF2-40B4-BE49-F238E27FC236}">
                <a16:creationId xmlns:a16="http://schemas.microsoft.com/office/drawing/2014/main" id="{66723CC1-6EF8-1053-BC49-AC29F9610700}"/>
              </a:ext>
            </a:extLst>
          </p:cNvPr>
          <p:cNvSpPr txBox="1"/>
          <p:nvPr/>
        </p:nvSpPr>
        <p:spPr>
          <a:xfrm>
            <a:off x="1384557" y="8066900"/>
            <a:ext cx="8328786" cy="1529265"/>
          </a:xfrm>
          <a:prstGeom prst="rect">
            <a:avLst/>
          </a:prstGeom>
        </p:spPr>
        <p:txBody>
          <a:bodyPr wrap="square" lIns="0" tIns="0" rIns="0" bIns="0" rtlCol="0" anchor="t">
            <a:spAutoFit/>
          </a:bodyPr>
          <a:lstStyle/>
          <a:p>
            <a:pPr>
              <a:lnSpc>
                <a:spcPts val="3914"/>
              </a:lnSpc>
              <a:spcBef>
                <a:spcPct val="0"/>
              </a:spcBef>
            </a:pPr>
            <a:r>
              <a:rPr lang="en-US" sz="4000" b="1" dirty="0">
                <a:solidFill>
                  <a:srgbClr val="F9A01B"/>
                </a:solidFill>
                <a:latin typeface="Architects Daughter"/>
              </a:rPr>
              <a:t>Local Buy enables councils to connect with valued suppliers who understand Local Government. </a:t>
            </a:r>
          </a:p>
        </p:txBody>
      </p:sp>
      <p:grpSp>
        <p:nvGrpSpPr>
          <p:cNvPr id="3" name="Group 2">
            <a:extLst>
              <a:ext uri="{FF2B5EF4-FFF2-40B4-BE49-F238E27FC236}">
                <a16:creationId xmlns:a16="http://schemas.microsoft.com/office/drawing/2014/main" id="{B52B7001-C743-05BA-C090-599A78CB1CF0}"/>
              </a:ext>
            </a:extLst>
          </p:cNvPr>
          <p:cNvGrpSpPr/>
          <p:nvPr/>
        </p:nvGrpSpPr>
        <p:grpSpPr>
          <a:xfrm>
            <a:off x="1384557" y="4068272"/>
            <a:ext cx="7132941" cy="3379527"/>
            <a:chOff x="1384558" y="4591901"/>
            <a:chExt cx="7132941" cy="3379527"/>
          </a:xfrm>
        </p:grpSpPr>
        <p:sp>
          <p:nvSpPr>
            <p:cNvPr id="11" name="TextBox 3">
              <a:extLst>
                <a:ext uri="{FF2B5EF4-FFF2-40B4-BE49-F238E27FC236}">
                  <a16:creationId xmlns:a16="http://schemas.microsoft.com/office/drawing/2014/main" id="{E7397C5C-6C73-72EA-35DE-07C25D58047D}"/>
                </a:ext>
              </a:extLst>
            </p:cNvPr>
            <p:cNvSpPr txBox="1"/>
            <p:nvPr/>
          </p:nvSpPr>
          <p:spPr>
            <a:xfrm>
              <a:off x="2146358" y="4593580"/>
              <a:ext cx="6371141" cy="3377848"/>
            </a:xfrm>
            <a:prstGeom prst="rect">
              <a:avLst/>
            </a:prstGeom>
          </p:spPr>
          <p:txBody>
            <a:bodyPr wrap="square" lIns="0" tIns="0" rIns="0" bIns="0" rtlCol="0" anchor="t">
              <a:spAutoFit/>
            </a:bodyPr>
            <a:lstStyle/>
            <a:p>
              <a:pPr>
                <a:spcAft>
                  <a:spcPts val="1500"/>
                </a:spcAft>
              </a:pPr>
              <a:r>
                <a:rPr lang="en-US" sz="2600" spc="49" dirty="0">
                  <a:solidFill>
                    <a:srgbClr val="434343"/>
                  </a:solidFill>
                  <a:latin typeface="Open Sans"/>
                  <a:ea typeface="Open Sans"/>
                  <a:cs typeface="Open Sans"/>
                </a:rPr>
                <a:t>Access to a large Local Government market</a:t>
              </a:r>
            </a:p>
            <a:p>
              <a:pPr>
                <a:spcAft>
                  <a:spcPts val="1500"/>
                </a:spcAft>
              </a:pPr>
              <a:r>
                <a:rPr lang="en-US" sz="2600" spc="49" dirty="0">
                  <a:solidFill>
                    <a:srgbClr val="434343"/>
                  </a:solidFill>
                  <a:latin typeface="Open Sans"/>
                  <a:ea typeface="Open Sans"/>
                  <a:cs typeface="Open Sans"/>
                </a:rPr>
                <a:t>Reduces cost to tender</a:t>
              </a:r>
            </a:p>
            <a:p>
              <a:pPr>
                <a:spcAft>
                  <a:spcPts val="1500"/>
                </a:spcAft>
              </a:pPr>
              <a:r>
                <a:rPr lang="en-US" sz="2600" spc="49" dirty="0">
                  <a:solidFill>
                    <a:srgbClr val="434343"/>
                  </a:solidFill>
                  <a:latin typeface="Open Sans"/>
                  <a:ea typeface="Open Sans"/>
                  <a:cs typeface="Open Sans"/>
                </a:rPr>
                <a:t>More likely to win the work with faster contract awards</a:t>
              </a:r>
            </a:p>
            <a:p>
              <a:pPr>
                <a:spcAft>
                  <a:spcPts val="1500"/>
                </a:spcAft>
              </a:pPr>
              <a:r>
                <a:rPr lang="en-GB" sz="2600" spc="49" dirty="0">
                  <a:solidFill>
                    <a:srgbClr val="434343"/>
                  </a:solidFill>
                  <a:latin typeface="Open Sans"/>
                  <a:ea typeface="Open Sans"/>
                  <a:cs typeface="Open Sans"/>
                </a:rPr>
                <a:t>A pathway to repeat business with key customers</a:t>
              </a:r>
            </a:p>
          </p:txBody>
        </p:sp>
        <p:pic>
          <p:nvPicPr>
            <p:cNvPr id="49" name="Picture 6">
              <a:extLst>
                <a:ext uri="{FF2B5EF4-FFF2-40B4-BE49-F238E27FC236}">
                  <a16:creationId xmlns:a16="http://schemas.microsoft.com/office/drawing/2014/main" id="{CBCD5BD4-D9E7-EA01-45E2-06760342CF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4558" y="4591901"/>
              <a:ext cx="377103" cy="431770"/>
            </a:xfrm>
            <a:prstGeom prst="rect">
              <a:avLst/>
            </a:prstGeom>
          </p:spPr>
        </p:pic>
        <p:pic>
          <p:nvPicPr>
            <p:cNvPr id="52" name="Picture 6">
              <a:extLst>
                <a:ext uri="{FF2B5EF4-FFF2-40B4-BE49-F238E27FC236}">
                  <a16:creationId xmlns:a16="http://schemas.microsoft.com/office/drawing/2014/main" id="{F0D84B61-9F7C-8597-78DF-EEAF43D04C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8668" y="5501675"/>
              <a:ext cx="377103" cy="431770"/>
            </a:xfrm>
            <a:prstGeom prst="rect">
              <a:avLst/>
            </a:prstGeom>
          </p:spPr>
        </p:pic>
        <p:pic>
          <p:nvPicPr>
            <p:cNvPr id="53" name="Picture 6">
              <a:extLst>
                <a:ext uri="{FF2B5EF4-FFF2-40B4-BE49-F238E27FC236}">
                  <a16:creationId xmlns:a16="http://schemas.microsoft.com/office/drawing/2014/main" id="{B10D58FC-04D0-34B6-361E-CAF2A672A1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4928" y="6135085"/>
              <a:ext cx="377103" cy="431770"/>
            </a:xfrm>
            <a:prstGeom prst="rect">
              <a:avLst/>
            </a:prstGeom>
          </p:spPr>
        </p:pic>
        <p:pic>
          <p:nvPicPr>
            <p:cNvPr id="54" name="Picture 6">
              <a:extLst>
                <a:ext uri="{FF2B5EF4-FFF2-40B4-BE49-F238E27FC236}">
                  <a16:creationId xmlns:a16="http://schemas.microsoft.com/office/drawing/2014/main" id="{E19DBE1E-C83C-C19E-56D8-59F137EC6E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5910" y="7185956"/>
              <a:ext cx="377103" cy="431770"/>
            </a:xfrm>
            <a:prstGeom prst="rect">
              <a:avLst/>
            </a:prstGeom>
          </p:spPr>
        </p:pic>
      </p:grpSp>
    </p:spTree>
    <p:extLst>
      <p:ext uri="{BB962C8B-B14F-4D97-AF65-F5344CB8AC3E}">
        <p14:creationId xmlns:p14="http://schemas.microsoft.com/office/powerpoint/2010/main" val="42578170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1843F35-C068-32F6-D003-FACE4771DB68}"/>
              </a:ext>
            </a:extLst>
          </p:cNvPr>
          <p:cNvPicPr>
            <a:picLocks noChangeAspect="1"/>
          </p:cNvPicPr>
          <p:nvPr/>
        </p:nvPicPr>
        <p:blipFill>
          <a:blip r:embed="rId2"/>
          <a:stretch>
            <a:fillRect/>
          </a:stretch>
        </p:blipFill>
        <p:spPr>
          <a:xfrm>
            <a:off x="-349956" y="401252"/>
            <a:ext cx="10223878" cy="1383912"/>
          </a:xfrm>
          <a:prstGeom prst="rect">
            <a:avLst/>
          </a:prstGeom>
        </p:spPr>
      </p:pic>
      <p:sp>
        <p:nvSpPr>
          <p:cNvPr id="2" name="Freeform 2"/>
          <p:cNvSpPr>
            <a:spLocks noChangeAspect="1"/>
          </p:cNvSpPr>
          <p:nvPr/>
        </p:nvSpPr>
        <p:spPr>
          <a:xfrm flipH="1">
            <a:off x="8639164" y="4803125"/>
            <a:ext cx="1081110" cy="3056141"/>
          </a:xfrm>
          <a:custGeom>
            <a:avLst/>
            <a:gdLst/>
            <a:ahLst/>
            <a:cxnLst/>
            <a:rect l="l" t="t" r="r" b="b"/>
            <a:pathLst>
              <a:path w="906905" h="2563689">
                <a:moveTo>
                  <a:pt x="906905" y="0"/>
                </a:moveTo>
                <a:lnTo>
                  <a:pt x="0" y="0"/>
                </a:lnTo>
                <a:lnTo>
                  <a:pt x="0" y="2563689"/>
                </a:lnTo>
                <a:lnTo>
                  <a:pt x="906905" y="2563689"/>
                </a:lnTo>
                <a:lnTo>
                  <a:pt x="90690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grpSp>
        <p:nvGrpSpPr>
          <p:cNvPr id="3" name="Group 2">
            <a:extLst>
              <a:ext uri="{FF2B5EF4-FFF2-40B4-BE49-F238E27FC236}">
                <a16:creationId xmlns:a16="http://schemas.microsoft.com/office/drawing/2014/main" id="{E2391844-CDD5-E698-352D-80F42880A31B}"/>
              </a:ext>
            </a:extLst>
          </p:cNvPr>
          <p:cNvGrpSpPr/>
          <p:nvPr/>
        </p:nvGrpSpPr>
        <p:grpSpPr>
          <a:xfrm>
            <a:off x="1176580" y="5065698"/>
            <a:ext cx="6562198" cy="3733368"/>
            <a:chOff x="1002164" y="4541882"/>
            <a:chExt cx="6562198" cy="3733368"/>
          </a:xfrm>
        </p:grpSpPr>
        <p:grpSp>
          <p:nvGrpSpPr>
            <p:cNvPr id="6" name="Group 6"/>
            <p:cNvGrpSpPr/>
            <p:nvPr/>
          </p:nvGrpSpPr>
          <p:grpSpPr>
            <a:xfrm>
              <a:off x="1002164" y="4541882"/>
              <a:ext cx="5173732" cy="696400"/>
              <a:chOff x="0" y="0"/>
              <a:chExt cx="767903" cy="103362"/>
            </a:xfrm>
          </p:grpSpPr>
          <p:sp>
            <p:nvSpPr>
              <p:cNvPr id="7" name="Freeform 7"/>
              <p:cNvSpPr/>
              <p:nvPr/>
            </p:nvSpPr>
            <p:spPr>
              <a:xfrm>
                <a:off x="0" y="0"/>
                <a:ext cx="767903" cy="103362"/>
              </a:xfrm>
              <a:custGeom>
                <a:avLst/>
                <a:gdLst/>
                <a:ahLst/>
                <a:cxnLst/>
                <a:rect l="l" t="t" r="r" b="b"/>
                <a:pathLst>
                  <a:path w="767903" h="103362">
                    <a:moveTo>
                      <a:pt x="51681" y="0"/>
                    </a:moveTo>
                    <a:lnTo>
                      <a:pt x="716222" y="0"/>
                    </a:lnTo>
                    <a:cubicBezTo>
                      <a:pt x="744765" y="0"/>
                      <a:pt x="767903" y="23138"/>
                      <a:pt x="767903" y="51681"/>
                    </a:cubicBezTo>
                    <a:lnTo>
                      <a:pt x="767903" y="51681"/>
                    </a:lnTo>
                    <a:cubicBezTo>
                      <a:pt x="767903" y="65388"/>
                      <a:pt x="762458" y="78533"/>
                      <a:pt x="752766" y="88225"/>
                    </a:cubicBezTo>
                    <a:cubicBezTo>
                      <a:pt x="743074" y="97917"/>
                      <a:pt x="729929" y="103362"/>
                      <a:pt x="716222"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184A64"/>
              </a:solidFill>
            </p:spPr>
            <p:txBody>
              <a:bodyPr/>
              <a:lstStyle/>
              <a:p>
                <a:endParaRPr lang="en-AU"/>
              </a:p>
            </p:txBody>
          </p:sp>
          <p:sp>
            <p:nvSpPr>
              <p:cNvPr id="8" name="TextBox 8"/>
              <p:cNvSpPr txBox="1"/>
              <p:nvPr/>
            </p:nvSpPr>
            <p:spPr>
              <a:xfrm>
                <a:off x="0" y="-9525"/>
                <a:ext cx="767903" cy="112887"/>
              </a:xfrm>
              <a:prstGeom prst="rect">
                <a:avLst/>
              </a:prstGeom>
            </p:spPr>
            <p:txBody>
              <a:bodyPr lIns="122660" tIns="122660" rIns="122660" bIns="122660" rtlCol="0" anchor="ctr"/>
              <a:lstStyle/>
              <a:p>
                <a:pPr algn="ctr">
                  <a:lnSpc>
                    <a:spcPts val="2400"/>
                  </a:lnSpc>
                </a:pPr>
                <a:r>
                  <a:rPr lang="en-US" sz="2000" b="1" dirty="0">
                    <a:solidFill>
                      <a:srgbClr val="FFFFFF"/>
                    </a:solidFill>
                    <a:latin typeface="Open Sans" pitchFamily="2" charset="0"/>
                    <a:ea typeface="Open Sans" pitchFamily="2" charset="0"/>
                    <a:cs typeface="Open Sans" pitchFamily="2" charset="0"/>
                    <a:sym typeface="Open Sans 1 Bold"/>
                  </a:rPr>
                  <a:t>Corporate Services &amp; Equipment</a:t>
                </a:r>
              </a:p>
            </p:txBody>
          </p:sp>
        </p:grpSp>
        <p:grpSp>
          <p:nvGrpSpPr>
            <p:cNvPr id="10" name="Group 10"/>
            <p:cNvGrpSpPr/>
            <p:nvPr/>
          </p:nvGrpSpPr>
          <p:grpSpPr>
            <a:xfrm>
              <a:off x="6295841" y="4541882"/>
              <a:ext cx="1268520" cy="696400"/>
              <a:chOff x="0" y="0"/>
              <a:chExt cx="188278" cy="103362"/>
            </a:xfrm>
          </p:grpSpPr>
          <p:sp>
            <p:nvSpPr>
              <p:cNvPr id="11" name="Freeform 11"/>
              <p:cNvSpPr/>
              <p:nvPr/>
            </p:nvSpPr>
            <p:spPr>
              <a:xfrm>
                <a:off x="0" y="0"/>
                <a:ext cx="188278" cy="103362"/>
              </a:xfrm>
              <a:custGeom>
                <a:avLst/>
                <a:gdLst/>
                <a:ahLst/>
                <a:cxnLst/>
                <a:rect l="l" t="t" r="r" b="b"/>
                <a:pathLst>
                  <a:path w="188278" h="103362">
                    <a:moveTo>
                      <a:pt x="51681" y="0"/>
                    </a:moveTo>
                    <a:lnTo>
                      <a:pt x="136597" y="0"/>
                    </a:lnTo>
                    <a:cubicBezTo>
                      <a:pt x="150304" y="0"/>
                      <a:pt x="163449" y="5445"/>
                      <a:pt x="173141" y="15137"/>
                    </a:cubicBezTo>
                    <a:cubicBezTo>
                      <a:pt x="182833" y="24829"/>
                      <a:pt x="188278" y="37974"/>
                      <a:pt x="188278" y="51681"/>
                    </a:cubicBezTo>
                    <a:lnTo>
                      <a:pt x="188278" y="51681"/>
                    </a:lnTo>
                    <a:cubicBezTo>
                      <a:pt x="188278" y="80224"/>
                      <a:pt x="165140" y="103362"/>
                      <a:pt x="136597"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3091C5"/>
              </a:solidFill>
            </p:spPr>
            <p:txBody>
              <a:bodyPr/>
              <a:lstStyle/>
              <a:p>
                <a:endParaRPr lang="en-AU"/>
              </a:p>
            </p:txBody>
          </p:sp>
          <p:sp>
            <p:nvSpPr>
              <p:cNvPr id="12" name="TextBox 12"/>
              <p:cNvSpPr txBox="1"/>
              <p:nvPr/>
            </p:nvSpPr>
            <p:spPr>
              <a:xfrm>
                <a:off x="0" y="-9525"/>
                <a:ext cx="188278" cy="112887"/>
              </a:xfrm>
              <a:prstGeom prst="rect">
                <a:avLst/>
              </a:prstGeom>
            </p:spPr>
            <p:txBody>
              <a:bodyPr lIns="122660" tIns="122660" rIns="122660" bIns="122660" rtlCol="0" anchor="ctr"/>
              <a:lstStyle/>
              <a:p>
                <a:pPr algn="ctr">
                  <a:lnSpc>
                    <a:spcPts val="2400"/>
                  </a:lnSpc>
                </a:pPr>
                <a:r>
                  <a:rPr lang="en-US" sz="2000" b="1">
                    <a:solidFill>
                      <a:srgbClr val="FFFFFF"/>
                    </a:solidFill>
                    <a:latin typeface="Open Sans" pitchFamily="2" charset="0"/>
                    <a:ea typeface="Open Sans" pitchFamily="2" charset="0"/>
                    <a:cs typeface="Open Sans" pitchFamily="2" charset="0"/>
                    <a:sym typeface="Open Sans 1 Bold"/>
                  </a:rPr>
                  <a:t>Fleet</a:t>
                </a:r>
              </a:p>
            </p:txBody>
          </p:sp>
        </p:grpSp>
        <p:grpSp>
          <p:nvGrpSpPr>
            <p:cNvPr id="13" name="Group 13"/>
            <p:cNvGrpSpPr/>
            <p:nvPr/>
          </p:nvGrpSpPr>
          <p:grpSpPr>
            <a:xfrm>
              <a:off x="5617969" y="6376479"/>
              <a:ext cx="1946393" cy="760575"/>
              <a:chOff x="0" y="-9525"/>
              <a:chExt cx="288890" cy="112887"/>
            </a:xfrm>
          </p:grpSpPr>
          <p:sp>
            <p:nvSpPr>
              <p:cNvPr id="14" name="Freeform 14"/>
              <p:cNvSpPr/>
              <p:nvPr/>
            </p:nvSpPr>
            <p:spPr>
              <a:xfrm>
                <a:off x="0" y="0"/>
                <a:ext cx="288890" cy="103362"/>
              </a:xfrm>
              <a:custGeom>
                <a:avLst/>
                <a:gdLst/>
                <a:ahLst/>
                <a:cxnLst/>
                <a:rect l="l" t="t" r="r" b="b"/>
                <a:pathLst>
                  <a:path w="288890" h="103362">
                    <a:moveTo>
                      <a:pt x="51681" y="0"/>
                    </a:moveTo>
                    <a:lnTo>
                      <a:pt x="237209" y="0"/>
                    </a:lnTo>
                    <a:cubicBezTo>
                      <a:pt x="250916" y="0"/>
                      <a:pt x="264061" y="5445"/>
                      <a:pt x="273753" y="15137"/>
                    </a:cubicBezTo>
                    <a:cubicBezTo>
                      <a:pt x="283445" y="24829"/>
                      <a:pt x="288890" y="37974"/>
                      <a:pt x="288890" y="51681"/>
                    </a:cubicBezTo>
                    <a:lnTo>
                      <a:pt x="288890" y="51681"/>
                    </a:lnTo>
                    <a:cubicBezTo>
                      <a:pt x="288890" y="80224"/>
                      <a:pt x="265752" y="103362"/>
                      <a:pt x="237209"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3091C5"/>
              </a:solidFill>
            </p:spPr>
            <p:txBody>
              <a:bodyPr/>
              <a:lstStyle/>
              <a:p>
                <a:endParaRPr lang="en-AU">
                  <a:latin typeface="Open Sans" pitchFamily="2" charset="0"/>
                  <a:ea typeface="Open Sans" pitchFamily="2" charset="0"/>
                  <a:cs typeface="Open Sans" pitchFamily="2" charset="0"/>
                </a:endParaRPr>
              </a:p>
            </p:txBody>
          </p:sp>
          <p:sp>
            <p:nvSpPr>
              <p:cNvPr id="15" name="TextBox 15"/>
              <p:cNvSpPr txBox="1"/>
              <p:nvPr/>
            </p:nvSpPr>
            <p:spPr>
              <a:xfrm>
                <a:off x="0" y="-9525"/>
                <a:ext cx="288890" cy="112887"/>
              </a:xfrm>
              <a:prstGeom prst="rect">
                <a:avLst/>
              </a:prstGeom>
            </p:spPr>
            <p:txBody>
              <a:bodyPr lIns="122660" tIns="122660" rIns="122660" bIns="122660" rtlCol="0" anchor="ctr"/>
              <a:lstStyle/>
              <a:p>
                <a:pPr algn="ctr">
                  <a:lnSpc>
                    <a:spcPts val="2400"/>
                  </a:lnSpc>
                </a:pPr>
                <a:r>
                  <a:rPr lang="en-US" sz="2000" b="1" spc="-100" dirty="0">
                    <a:solidFill>
                      <a:srgbClr val="FFFFFF"/>
                    </a:solidFill>
                    <a:latin typeface="Open Sans" pitchFamily="2" charset="0"/>
                    <a:ea typeface="Open Sans" pitchFamily="2" charset="0"/>
                    <a:cs typeface="Open Sans" pitchFamily="2" charset="0"/>
                    <a:sym typeface="Open Sans 1 Bold"/>
                  </a:rPr>
                  <a:t>Electricity</a:t>
                </a:r>
              </a:p>
            </p:txBody>
          </p:sp>
        </p:grpSp>
        <p:grpSp>
          <p:nvGrpSpPr>
            <p:cNvPr id="16" name="Group 16"/>
            <p:cNvGrpSpPr/>
            <p:nvPr/>
          </p:nvGrpSpPr>
          <p:grpSpPr>
            <a:xfrm>
              <a:off x="2708688" y="5491268"/>
              <a:ext cx="4855673" cy="696400"/>
              <a:chOff x="0" y="0"/>
              <a:chExt cx="720696" cy="103362"/>
            </a:xfrm>
          </p:grpSpPr>
          <p:sp>
            <p:nvSpPr>
              <p:cNvPr id="17" name="Freeform 17"/>
              <p:cNvSpPr/>
              <p:nvPr/>
            </p:nvSpPr>
            <p:spPr>
              <a:xfrm>
                <a:off x="0" y="0"/>
                <a:ext cx="720696" cy="103362"/>
              </a:xfrm>
              <a:custGeom>
                <a:avLst/>
                <a:gdLst/>
                <a:ahLst/>
                <a:cxnLst/>
                <a:rect l="l" t="t" r="r" b="b"/>
                <a:pathLst>
                  <a:path w="720696" h="103362">
                    <a:moveTo>
                      <a:pt x="51681" y="0"/>
                    </a:moveTo>
                    <a:lnTo>
                      <a:pt x="669014" y="0"/>
                    </a:lnTo>
                    <a:cubicBezTo>
                      <a:pt x="697557" y="0"/>
                      <a:pt x="720696" y="23138"/>
                      <a:pt x="720696" y="51681"/>
                    </a:cubicBezTo>
                    <a:lnTo>
                      <a:pt x="720696" y="51681"/>
                    </a:lnTo>
                    <a:cubicBezTo>
                      <a:pt x="720696" y="65388"/>
                      <a:pt x="715251" y="78533"/>
                      <a:pt x="705559" y="88225"/>
                    </a:cubicBezTo>
                    <a:cubicBezTo>
                      <a:pt x="695866" y="97917"/>
                      <a:pt x="682721" y="103362"/>
                      <a:pt x="669014"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F9A01B"/>
              </a:solidFill>
            </p:spPr>
            <p:txBody>
              <a:bodyPr/>
              <a:lstStyle/>
              <a:p>
                <a:endParaRPr lang="en-AU"/>
              </a:p>
            </p:txBody>
          </p:sp>
          <p:sp>
            <p:nvSpPr>
              <p:cNvPr id="18" name="TextBox 18"/>
              <p:cNvSpPr txBox="1"/>
              <p:nvPr/>
            </p:nvSpPr>
            <p:spPr>
              <a:xfrm>
                <a:off x="0" y="-9525"/>
                <a:ext cx="720696" cy="112887"/>
              </a:xfrm>
              <a:prstGeom prst="rect">
                <a:avLst/>
              </a:prstGeom>
            </p:spPr>
            <p:txBody>
              <a:bodyPr lIns="122660" tIns="122660" rIns="122660" bIns="122660" rtlCol="0" anchor="ctr"/>
              <a:lstStyle/>
              <a:p>
                <a:pPr algn="ctr">
                  <a:lnSpc>
                    <a:spcPts val="2400"/>
                  </a:lnSpc>
                </a:pPr>
                <a:r>
                  <a:rPr lang="en-US" sz="2000" b="1">
                    <a:solidFill>
                      <a:srgbClr val="FFFFFF"/>
                    </a:solidFill>
                    <a:latin typeface="Open Sans" pitchFamily="2" charset="0"/>
                    <a:ea typeface="Open Sans" pitchFamily="2" charset="0"/>
                    <a:cs typeface="Open Sans" pitchFamily="2" charset="0"/>
                    <a:sym typeface="Open Sans 1 Bold"/>
                  </a:rPr>
                  <a:t>Planning, Waste &amp; Open Spaces</a:t>
                </a:r>
              </a:p>
            </p:txBody>
          </p:sp>
        </p:grpSp>
        <p:grpSp>
          <p:nvGrpSpPr>
            <p:cNvPr id="19" name="Group 19"/>
            <p:cNvGrpSpPr/>
            <p:nvPr/>
          </p:nvGrpSpPr>
          <p:grpSpPr>
            <a:xfrm>
              <a:off x="1002164" y="6440654"/>
              <a:ext cx="4382040" cy="696400"/>
              <a:chOff x="0" y="0"/>
              <a:chExt cx="650397" cy="103362"/>
            </a:xfrm>
          </p:grpSpPr>
          <p:sp>
            <p:nvSpPr>
              <p:cNvPr id="20" name="Freeform 20"/>
              <p:cNvSpPr/>
              <p:nvPr/>
            </p:nvSpPr>
            <p:spPr>
              <a:xfrm>
                <a:off x="0" y="0"/>
                <a:ext cx="650397" cy="103362"/>
              </a:xfrm>
              <a:custGeom>
                <a:avLst/>
                <a:gdLst/>
                <a:ahLst/>
                <a:cxnLst/>
                <a:rect l="l" t="t" r="r" b="b"/>
                <a:pathLst>
                  <a:path w="650397" h="103362">
                    <a:moveTo>
                      <a:pt x="51681" y="0"/>
                    </a:moveTo>
                    <a:lnTo>
                      <a:pt x="598716" y="0"/>
                    </a:lnTo>
                    <a:cubicBezTo>
                      <a:pt x="612423" y="0"/>
                      <a:pt x="625568" y="5445"/>
                      <a:pt x="635260" y="15137"/>
                    </a:cubicBezTo>
                    <a:cubicBezTo>
                      <a:pt x="644952" y="24829"/>
                      <a:pt x="650397" y="37974"/>
                      <a:pt x="650397" y="51681"/>
                    </a:cubicBezTo>
                    <a:lnTo>
                      <a:pt x="650397" y="51681"/>
                    </a:lnTo>
                    <a:cubicBezTo>
                      <a:pt x="650397" y="80224"/>
                      <a:pt x="627259" y="103362"/>
                      <a:pt x="598716"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A8ACB1"/>
              </a:solidFill>
            </p:spPr>
            <p:txBody>
              <a:bodyPr/>
              <a:lstStyle/>
              <a:p>
                <a:endParaRPr lang="en-AU"/>
              </a:p>
            </p:txBody>
          </p:sp>
          <p:sp>
            <p:nvSpPr>
              <p:cNvPr id="21" name="TextBox 21"/>
              <p:cNvSpPr txBox="1"/>
              <p:nvPr/>
            </p:nvSpPr>
            <p:spPr>
              <a:xfrm>
                <a:off x="0" y="-9525"/>
                <a:ext cx="650397" cy="112887"/>
              </a:xfrm>
              <a:prstGeom prst="rect">
                <a:avLst/>
              </a:prstGeom>
            </p:spPr>
            <p:txBody>
              <a:bodyPr lIns="122660" tIns="122660" rIns="122660" bIns="122660" rtlCol="0" anchor="ctr"/>
              <a:lstStyle/>
              <a:p>
                <a:pPr algn="ctr">
                  <a:lnSpc>
                    <a:spcPts val="2400"/>
                  </a:lnSpc>
                </a:pPr>
                <a:r>
                  <a:rPr lang="en-US" sz="2000" b="1">
                    <a:solidFill>
                      <a:srgbClr val="FFFFFF"/>
                    </a:solidFill>
                    <a:latin typeface="Open Sans" pitchFamily="2" charset="0"/>
                    <a:ea typeface="Open Sans" pitchFamily="2" charset="0"/>
                    <a:cs typeface="Open Sans" pitchFamily="2" charset="0"/>
                    <a:sym typeface="Open Sans 1 Bold"/>
                  </a:rPr>
                  <a:t>ICT &amp; Telecommunications</a:t>
                </a:r>
              </a:p>
            </p:txBody>
          </p:sp>
        </p:grpSp>
        <p:grpSp>
          <p:nvGrpSpPr>
            <p:cNvPr id="22" name="Group 22"/>
            <p:cNvGrpSpPr/>
            <p:nvPr/>
          </p:nvGrpSpPr>
          <p:grpSpPr>
            <a:xfrm>
              <a:off x="1002164" y="7390039"/>
              <a:ext cx="6562197" cy="885211"/>
              <a:chOff x="0" y="0"/>
              <a:chExt cx="973984" cy="103362"/>
            </a:xfrm>
          </p:grpSpPr>
          <p:sp>
            <p:nvSpPr>
              <p:cNvPr id="23" name="Freeform 23"/>
              <p:cNvSpPr/>
              <p:nvPr/>
            </p:nvSpPr>
            <p:spPr>
              <a:xfrm>
                <a:off x="0" y="0"/>
                <a:ext cx="973984" cy="103362"/>
              </a:xfrm>
              <a:custGeom>
                <a:avLst/>
                <a:gdLst/>
                <a:ahLst/>
                <a:cxnLst/>
                <a:rect l="l" t="t" r="r" b="b"/>
                <a:pathLst>
                  <a:path w="973984" h="103362">
                    <a:moveTo>
                      <a:pt x="43652" y="0"/>
                    </a:moveTo>
                    <a:lnTo>
                      <a:pt x="930332" y="0"/>
                    </a:lnTo>
                    <a:cubicBezTo>
                      <a:pt x="941909" y="0"/>
                      <a:pt x="953012" y="4599"/>
                      <a:pt x="961198" y="12785"/>
                    </a:cubicBezTo>
                    <a:cubicBezTo>
                      <a:pt x="969385" y="20972"/>
                      <a:pt x="973984" y="32075"/>
                      <a:pt x="973984" y="43652"/>
                    </a:cubicBezTo>
                    <a:lnTo>
                      <a:pt x="973984" y="59710"/>
                    </a:lnTo>
                    <a:cubicBezTo>
                      <a:pt x="973984" y="71288"/>
                      <a:pt x="969385" y="82391"/>
                      <a:pt x="961198" y="90577"/>
                    </a:cubicBezTo>
                    <a:cubicBezTo>
                      <a:pt x="953012" y="98763"/>
                      <a:pt x="941909" y="103362"/>
                      <a:pt x="930332" y="103362"/>
                    </a:cubicBezTo>
                    <a:lnTo>
                      <a:pt x="43652" y="103362"/>
                    </a:lnTo>
                    <a:cubicBezTo>
                      <a:pt x="32075" y="103362"/>
                      <a:pt x="20972" y="98763"/>
                      <a:pt x="12785" y="90577"/>
                    </a:cubicBezTo>
                    <a:cubicBezTo>
                      <a:pt x="4599" y="82391"/>
                      <a:pt x="0" y="71288"/>
                      <a:pt x="0" y="59710"/>
                    </a:cubicBezTo>
                    <a:lnTo>
                      <a:pt x="0" y="43652"/>
                    </a:lnTo>
                    <a:cubicBezTo>
                      <a:pt x="0" y="32075"/>
                      <a:pt x="4599" y="20972"/>
                      <a:pt x="12785" y="12785"/>
                    </a:cubicBezTo>
                    <a:cubicBezTo>
                      <a:pt x="20972" y="4599"/>
                      <a:pt x="32075" y="0"/>
                      <a:pt x="43652" y="0"/>
                    </a:cubicBezTo>
                    <a:close/>
                  </a:path>
                </a:pathLst>
              </a:custGeom>
              <a:solidFill>
                <a:srgbClr val="184A64"/>
              </a:solidFill>
            </p:spPr>
            <p:txBody>
              <a:bodyPr/>
              <a:lstStyle/>
              <a:p>
                <a:endParaRPr lang="en-AU"/>
              </a:p>
            </p:txBody>
          </p:sp>
          <p:sp>
            <p:nvSpPr>
              <p:cNvPr id="24" name="TextBox 24"/>
              <p:cNvSpPr txBox="1"/>
              <p:nvPr/>
            </p:nvSpPr>
            <p:spPr>
              <a:xfrm>
                <a:off x="0" y="-9525"/>
                <a:ext cx="973984" cy="112887"/>
              </a:xfrm>
              <a:prstGeom prst="rect">
                <a:avLst/>
              </a:prstGeom>
            </p:spPr>
            <p:txBody>
              <a:bodyPr lIns="122660" tIns="122660" rIns="122660" bIns="122660" rtlCol="0" anchor="ctr"/>
              <a:lstStyle/>
              <a:p>
                <a:pPr algn="ctr">
                  <a:lnSpc>
                    <a:spcPts val="2400"/>
                  </a:lnSpc>
                </a:pPr>
                <a:r>
                  <a:rPr lang="en-US" sz="2000" b="1" dirty="0">
                    <a:solidFill>
                      <a:srgbClr val="FFFFFF"/>
                    </a:solidFill>
                    <a:latin typeface="Open Sans" pitchFamily="2" charset="0"/>
                    <a:ea typeface="Open Sans" pitchFamily="2" charset="0"/>
                    <a:cs typeface="Open Sans" pitchFamily="2" charset="0"/>
                    <a:sym typeface="Open Sans 1 Bold"/>
                  </a:rPr>
                  <a:t>Construction, Roads &amp; Engineering</a:t>
                </a:r>
              </a:p>
            </p:txBody>
          </p:sp>
        </p:grpSp>
        <p:grpSp>
          <p:nvGrpSpPr>
            <p:cNvPr id="25" name="Group 25"/>
            <p:cNvGrpSpPr/>
            <p:nvPr/>
          </p:nvGrpSpPr>
          <p:grpSpPr>
            <a:xfrm>
              <a:off x="1002164" y="5491268"/>
              <a:ext cx="1538602" cy="696400"/>
              <a:chOff x="0" y="0"/>
              <a:chExt cx="228364" cy="103362"/>
            </a:xfrm>
          </p:grpSpPr>
          <p:sp>
            <p:nvSpPr>
              <p:cNvPr id="26" name="Freeform 26"/>
              <p:cNvSpPr/>
              <p:nvPr/>
            </p:nvSpPr>
            <p:spPr>
              <a:xfrm>
                <a:off x="0" y="0"/>
                <a:ext cx="228364" cy="103362"/>
              </a:xfrm>
              <a:custGeom>
                <a:avLst/>
                <a:gdLst/>
                <a:ahLst/>
                <a:cxnLst/>
                <a:rect l="l" t="t" r="r" b="b"/>
                <a:pathLst>
                  <a:path w="228364" h="103362">
                    <a:moveTo>
                      <a:pt x="51681" y="0"/>
                    </a:moveTo>
                    <a:lnTo>
                      <a:pt x="176683" y="0"/>
                    </a:lnTo>
                    <a:cubicBezTo>
                      <a:pt x="190390" y="0"/>
                      <a:pt x="203535" y="5445"/>
                      <a:pt x="213227" y="15137"/>
                    </a:cubicBezTo>
                    <a:cubicBezTo>
                      <a:pt x="222920" y="24829"/>
                      <a:pt x="228364" y="37974"/>
                      <a:pt x="228364" y="51681"/>
                    </a:cubicBezTo>
                    <a:lnTo>
                      <a:pt x="228364" y="51681"/>
                    </a:lnTo>
                    <a:cubicBezTo>
                      <a:pt x="228364" y="80224"/>
                      <a:pt x="205226" y="103362"/>
                      <a:pt x="176683" y="103362"/>
                    </a:cubicBezTo>
                    <a:lnTo>
                      <a:pt x="51681" y="103362"/>
                    </a:lnTo>
                    <a:cubicBezTo>
                      <a:pt x="37974" y="103362"/>
                      <a:pt x="24829" y="97917"/>
                      <a:pt x="15137" y="88225"/>
                    </a:cubicBezTo>
                    <a:cubicBezTo>
                      <a:pt x="5445" y="78533"/>
                      <a:pt x="0" y="65388"/>
                      <a:pt x="0" y="51681"/>
                    </a:cubicBezTo>
                    <a:lnTo>
                      <a:pt x="0" y="51681"/>
                    </a:lnTo>
                    <a:cubicBezTo>
                      <a:pt x="0" y="37974"/>
                      <a:pt x="5445" y="24829"/>
                      <a:pt x="15137" y="15137"/>
                    </a:cubicBezTo>
                    <a:cubicBezTo>
                      <a:pt x="24829" y="5445"/>
                      <a:pt x="37974" y="0"/>
                      <a:pt x="51681" y="0"/>
                    </a:cubicBezTo>
                    <a:close/>
                  </a:path>
                </a:pathLst>
              </a:custGeom>
              <a:solidFill>
                <a:srgbClr val="3091C5"/>
              </a:solidFill>
            </p:spPr>
            <p:txBody>
              <a:bodyPr/>
              <a:lstStyle/>
              <a:p>
                <a:endParaRPr lang="en-AU">
                  <a:latin typeface="Open Sans" pitchFamily="2" charset="0"/>
                  <a:ea typeface="Open Sans" pitchFamily="2" charset="0"/>
                  <a:cs typeface="Open Sans" pitchFamily="2" charset="0"/>
                </a:endParaRPr>
              </a:p>
            </p:txBody>
          </p:sp>
          <p:sp>
            <p:nvSpPr>
              <p:cNvPr id="27" name="TextBox 27"/>
              <p:cNvSpPr txBox="1"/>
              <p:nvPr/>
            </p:nvSpPr>
            <p:spPr>
              <a:xfrm>
                <a:off x="0" y="0"/>
                <a:ext cx="228364" cy="103362"/>
              </a:xfrm>
              <a:prstGeom prst="rect">
                <a:avLst/>
              </a:prstGeom>
            </p:spPr>
            <p:txBody>
              <a:bodyPr lIns="122660" tIns="122660" rIns="122660" bIns="122660" rtlCol="0" anchor="ctr"/>
              <a:lstStyle/>
              <a:p>
                <a:pPr algn="ctr">
                  <a:lnSpc>
                    <a:spcPts val="2399"/>
                  </a:lnSpc>
                </a:pPr>
                <a:r>
                  <a:rPr lang="en-US" sz="1999" b="1" spc="-99" dirty="0">
                    <a:solidFill>
                      <a:srgbClr val="FFFFFF"/>
                    </a:solidFill>
                    <a:latin typeface="Open Sans" pitchFamily="2" charset="0"/>
                    <a:ea typeface="Open Sans" pitchFamily="2" charset="0"/>
                    <a:cs typeface="Open Sans" pitchFamily="2" charset="0"/>
                    <a:sym typeface="Open Sans 1 Bold"/>
                  </a:rPr>
                  <a:t>Libraries</a:t>
                </a:r>
              </a:p>
            </p:txBody>
          </p:sp>
        </p:grpSp>
      </p:grpSp>
      <p:pic>
        <p:nvPicPr>
          <p:cNvPr id="28" name="Picture 28"/>
          <p:cNvPicPr>
            <a:picLocks noChangeAspect="1"/>
          </p:cNvPicPr>
          <p:nvPr/>
        </p:nvPicPr>
        <p:blipFill>
          <a:blip r:embed="rId5"/>
          <a:stretch>
            <a:fillRect/>
          </a:stretch>
        </p:blipFill>
        <p:spPr>
          <a:xfrm>
            <a:off x="10662589" y="8627070"/>
            <a:ext cx="2053022" cy="1197596"/>
          </a:xfrm>
          <a:prstGeom prst="rect">
            <a:avLst/>
          </a:prstGeom>
        </p:spPr>
      </p:pic>
      <p:sp>
        <p:nvSpPr>
          <p:cNvPr id="29" name="Freeform 29"/>
          <p:cNvSpPr/>
          <p:nvPr/>
        </p:nvSpPr>
        <p:spPr>
          <a:xfrm>
            <a:off x="10859931" y="6721231"/>
            <a:ext cx="1300807" cy="1275326"/>
          </a:xfrm>
          <a:custGeom>
            <a:avLst/>
            <a:gdLst/>
            <a:ahLst/>
            <a:cxnLst/>
            <a:rect l="l" t="t" r="r" b="b"/>
            <a:pathLst>
              <a:path w="1542236" h="1542236">
                <a:moveTo>
                  <a:pt x="0" y="0"/>
                </a:moveTo>
                <a:lnTo>
                  <a:pt x="1542236" y="0"/>
                </a:lnTo>
                <a:lnTo>
                  <a:pt x="1542236" y="1542236"/>
                </a:lnTo>
                <a:lnTo>
                  <a:pt x="0" y="15422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30" name="Freeform 30"/>
          <p:cNvSpPr/>
          <p:nvPr/>
        </p:nvSpPr>
        <p:spPr>
          <a:xfrm flipH="1">
            <a:off x="0" y="9291486"/>
            <a:ext cx="11064857" cy="2278979"/>
          </a:xfrm>
          <a:custGeom>
            <a:avLst/>
            <a:gdLst/>
            <a:ahLst/>
            <a:cxnLst/>
            <a:rect l="l" t="t" r="r" b="b"/>
            <a:pathLst>
              <a:path w="11064857" h="2278979">
                <a:moveTo>
                  <a:pt x="11064857" y="0"/>
                </a:moveTo>
                <a:lnTo>
                  <a:pt x="0" y="0"/>
                </a:lnTo>
                <a:lnTo>
                  <a:pt x="0" y="2278979"/>
                </a:lnTo>
                <a:lnTo>
                  <a:pt x="11064857" y="2278979"/>
                </a:lnTo>
                <a:lnTo>
                  <a:pt x="11064857" y="0"/>
                </a:lnTo>
                <a:close/>
              </a:path>
            </a:pathLst>
          </a:custGeom>
          <a:blipFill>
            <a:blip r:embed="rId8">
              <a:extLst>
                <a:ext uri="{96DAC541-7B7A-43D3-8B79-37D633B846F1}">
                  <asvg:svgBlip xmlns:asvg="http://schemas.microsoft.com/office/drawing/2016/SVG/main" r:embed="rId9"/>
                </a:ext>
              </a:extLst>
            </a:blip>
            <a:stretch>
              <a:fillRect b="-12276"/>
            </a:stretch>
          </a:blipFill>
        </p:spPr>
        <p:txBody>
          <a:bodyPr/>
          <a:lstStyle/>
          <a:p>
            <a:endParaRPr lang="en-AU"/>
          </a:p>
        </p:txBody>
      </p:sp>
      <p:sp>
        <p:nvSpPr>
          <p:cNvPr id="31" name="TextBox 31"/>
          <p:cNvSpPr txBox="1"/>
          <p:nvPr/>
        </p:nvSpPr>
        <p:spPr>
          <a:xfrm>
            <a:off x="1176580" y="789214"/>
            <a:ext cx="8993713" cy="607987"/>
          </a:xfrm>
          <a:prstGeom prst="rect">
            <a:avLst/>
          </a:prstGeom>
        </p:spPr>
        <p:txBody>
          <a:bodyPr wrap="square" lIns="0" tIns="0" rIns="0" bIns="0" rtlCol="0" anchor="t">
            <a:spAutoFit/>
          </a:bodyPr>
          <a:lstStyle/>
          <a:p>
            <a:pPr algn="l">
              <a:lnSpc>
                <a:spcPts val="4560"/>
              </a:lnSpc>
            </a:pPr>
            <a:r>
              <a:rPr lang="en-US" sz="5000" b="1" dirty="0">
                <a:solidFill>
                  <a:srgbClr val="FFFFFF"/>
                </a:solidFill>
                <a:latin typeface="Open Sans" pitchFamily="2" charset="0"/>
                <a:ea typeface="Open Sans" pitchFamily="2" charset="0"/>
                <a:cs typeface="Open Sans" pitchFamily="2" charset="0"/>
                <a:sym typeface="Open Sans 1 Bold"/>
              </a:rPr>
              <a:t>Status &amp; performance</a:t>
            </a:r>
          </a:p>
        </p:txBody>
      </p:sp>
      <p:sp>
        <p:nvSpPr>
          <p:cNvPr id="32" name="TextBox 32"/>
          <p:cNvSpPr txBox="1"/>
          <p:nvPr/>
        </p:nvSpPr>
        <p:spPr>
          <a:xfrm>
            <a:off x="1176580" y="2463411"/>
            <a:ext cx="8993713" cy="2081339"/>
          </a:xfrm>
          <a:prstGeom prst="rect">
            <a:avLst/>
          </a:prstGeom>
        </p:spPr>
        <p:txBody>
          <a:bodyPr wrap="square" lIns="0" tIns="0" rIns="0" bIns="0" rtlCol="0" anchor="t">
            <a:spAutoFit/>
          </a:bodyPr>
          <a:lstStyle/>
          <a:p>
            <a:pPr>
              <a:lnSpc>
                <a:spcPts val="4056"/>
              </a:lnSpc>
            </a:pPr>
            <a:r>
              <a:rPr lang="en-US" sz="2800" b="1" spc="-144" dirty="0">
                <a:solidFill>
                  <a:srgbClr val="474C55"/>
                </a:solidFill>
                <a:latin typeface="Architects Daughter" panose="020B0604020202020204" charset="0"/>
                <a:ea typeface="Open Sans 1 Bold"/>
                <a:cs typeface="Open Sans 1 Bold"/>
                <a:sym typeface="Open Sans 1 Bold"/>
              </a:rPr>
              <a:t>Every Queensland Council uses Local Buy</a:t>
            </a:r>
            <a:endParaRPr lang="en-US" sz="2800" b="1" u="none" strike="noStrike" spc="-144" dirty="0">
              <a:solidFill>
                <a:srgbClr val="474C55"/>
              </a:solidFill>
              <a:latin typeface="Architects Daughter" panose="020B0604020202020204" charset="0"/>
              <a:ea typeface="Open Sans 1 Bold"/>
              <a:cs typeface="Open Sans 1 Bold"/>
              <a:sym typeface="Open Sans 1 Bold"/>
            </a:endParaRPr>
          </a:p>
          <a:p>
            <a:pPr algn="l">
              <a:lnSpc>
                <a:spcPts val="4056"/>
              </a:lnSpc>
            </a:pPr>
            <a:endParaRPr lang="en-US" sz="2850" b="1" u="none" strike="noStrike" spc="-144" dirty="0">
              <a:solidFill>
                <a:srgbClr val="474C55"/>
              </a:solidFill>
              <a:latin typeface="Architects Daughter"/>
              <a:ea typeface="Open Sans 1 Bold"/>
              <a:cs typeface="Open Sans 1 Bold"/>
              <a:sym typeface="Open Sans 1 Bold"/>
            </a:endParaRPr>
          </a:p>
          <a:p>
            <a:pPr algn="l">
              <a:lnSpc>
                <a:spcPts val="4056"/>
              </a:lnSpc>
            </a:pPr>
            <a:r>
              <a:rPr lang="en-US" sz="2850" b="1" u="none" strike="noStrike" spc="-144" dirty="0">
                <a:solidFill>
                  <a:srgbClr val="474C55"/>
                </a:solidFill>
                <a:latin typeface="Architects Daughter"/>
                <a:ea typeface="Open Sans 1 Bold"/>
                <a:cs typeface="Open Sans 1 Bold"/>
                <a:sym typeface="Open Sans 1 Bold"/>
              </a:rPr>
              <a:t>Local Buy has </a:t>
            </a:r>
            <a:r>
              <a:rPr lang="en-US" sz="2850" b="1" spc="-144" dirty="0">
                <a:solidFill>
                  <a:srgbClr val="474C55"/>
                </a:solidFill>
                <a:latin typeface="Architects Daughter"/>
                <a:ea typeface="Open Sans 1 Bold"/>
                <a:cs typeface="Open Sans 1 Bold"/>
                <a:sym typeface="Open Sans 1 Bold"/>
              </a:rPr>
              <a:t>51</a:t>
            </a:r>
            <a:r>
              <a:rPr lang="en-US" sz="2850" b="1" u="none" strike="noStrike" spc="-144" dirty="0">
                <a:solidFill>
                  <a:srgbClr val="474C55"/>
                </a:solidFill>
                <a:latin typeface="Architects Daughter"/>
                <a:ea typeface="Open Sans 1 Bold"/>
                <a:cs typeface="Open Sans 1 Bold"/>
                <a:sym typeface="Open Sans 1 Bold"/>
              </a:rPr>
              <a:t> Arrangements </a:t>
            </a:r>
            <a:r>
              <a:rPr lang="en-US" sz="2850" b="1" spc="-144" dirty="0">
                <a:solidFill>
                  <a:srgbClr val="474C55"/>
                </a:solidFill>
                <a:latin typeface="Architects Daughter"/>
                <a:ea typeface="Open Sans 1 Bold"/>
                <a:cs typeface="Open Sans 1 Bold"/>
                <a:sym typeface="Open Sans 1 Bold"/>
              </a:rPr>
              <a:t>across</a:t>
            </a:r>
            <a:r>
              <a:rPr lang="en-US" sz="2850" b="1" u="none" strike="noStrike" spc="-144" dirty="0">
                <a:solidFill>
                  <a:srgbClr val="474C55"/>
                </a:solidFill>
                <a:latin typeface="Architects Daughter"/>
                <a:ea typeface="Open Sans 1 Bold"/>
                <a:cs typeface="Open Sans 1 Bold"/>
                <a:sym typeface="Open Sans 1 Bold"/>
              </a:rPr>
              <a:t> </a:t>
            </a:r>
            <a:r>
              <a:rPr lang="en-US" sz="2850" b="1" spc="-144" dirty="0">
                <a:solidFill>
                  <a:srgbClr val="474C55"/>
                </a:solidFill>
                <a:latin typeface="Architects Daughter"/>
                <a:ea typeface="Open Sans 1 Bold"/>
                <a:cs typeface="Open Sans 1 Bold"/>
                <a:sym typeface="Open Sans 1 Bold"/>
              </a:rPr>
              <a:t>seven</a:t>
            </a:r>
            <a:r>
              <a:rPr lang="en-US" sz="2850" b="1" u="none" strike="noStrike" spc="-144" dirty="0">
                <a:solidFill>
                  <a:srgbClr val="474C55"/>
                </a:solidFill>
                <a:latin typeface="Architects Daughter"/>
                <a:ea typeface="Open Sans 1 Bold"/>
                <a:cs typeface="Open Sans 1 Bold"/>
                <a:sym typeface="Open Sans 1 Bold"/>
              </a:rPr>
              <a:t> broad portfolios:</a:t>
            </a:r>
            <a:endParaRPr lang="en-US" sz="2850" b="1" spc="-144" dirty="0">
              <a:solidFill>
                <a:srgbClr val="474C55"/>
              </a:solidFill>
              <a:latin typeface="Architects Daughter"/>
              <a:ea typeface="Open Sans 1 Bold"/>
              <a:cs typeface="Open Sans 1 Bold"/>
              <a:sym typeface="Open Sans 1 Bold"/>
            </a:endParaRPr>
          </a:p>
        </p:txBody>
      </p:sp>
      <p:sp>
        <p:nvSpPr>
          <p:cNvPr id="33" name="TextBox 33"/>
          <p:cNvSpPr txBox="1"/>
          <p:nvPr/>
        </p:nvSpPr>
        <p:spPr>
          <a:xfrm>
            <a:off x="10859931" y="1572914"/>
            <a:ext cx="2307368" cy="802079"/>
          </a:xfrm>
          <a:prstGeom prst="rect">
            <a:avLst/>
          </a:prstGeom>
        </p:spPr>
        <p:txBody>
          <a:bodyPr lIns="0" tIns="0" rIns="0" bIns="0" rtlCol="0" anchor="t">
            <a:spAutoFit/>
          </a:bodyPr>
          <a:lstStyle/>
          <a:p>
            <a:pPr algn="l">
              <a:lnSpc>
                <a:spcPts val="6715"/>
              </a:lnSpc>
              <a:spcBef>
                <a:spcPct val="0"/>
              </a:spcBef>
            </a:pPr>
            <a:r>
              <a:rPr lang="en-US" sz="4800" b="1" spc="-279" dirty="0">
                <a:solidFill>
                  <a:srgbClr val="F9A01B"/>
                </a:solidFill>
                <a:latin typeface="TT Commons Pro Bold"/>
                <a:ea typeface="TT Commons Pro Bold"/>
                <a:cs typeface="TT Commons Pro Bold"/>
                <a:sym typeface="TT Commons Pro Bold"/>
              </a:rPr>
              <a:t>1,217</a:t>
            </a:r>
          </a:p>
        </p:txBody>
      </p:sp>
      <p:sp>
        <p:nvSpPr>
          <p:cNvPr id="34" name="TextBox 34"/>
          <p:cNvSpPr txBox="1"/>
          <p:nvPr/>
        </p:nvSpPr>
        <p:spPr>
          <a:xfrm>
            <a:off x="13081573" y="1777675"/>
            <a:ext cx="4377355" cy="474489"/>
          </a:xfrm>
          <a:prstGeom prst="rect">
            <a:avLst/>
          </a:prstGeom>
        </p:spPr>
        <p:txBody>
          <a:bodyPr lIns="0" tIns="0" rIns="0" bIns="0" rtlCol="0" anchor="t">
            <a:spAutoFit/>
          </a:bodyPr>
          <a:lstStyle/>
          <a:p>
            <a:pPr algn="l">
              <a:lnSpc>
                <a:spcPts val="3662"/>
              </a:lnSpc>
              <a:spcBef>
                <a:spcPct val="0"/>
              </a:spcBef>
            </a:pPr>
            <a:r>
              <a:rPr lang="en-US" sz="3052" b="1" dirty="0">
                <a:solidFill>
                  <a:srgbClr val="474C55"/>
                </a:solidFill>
                <a:latin typeface="Architects Daughter" panose="020B0604020202020204" charset="0"/>
                <a:ea typeface="TT Commons Pro Bold"/>
                <a:cs typeface="TT Commons Pro Bold"/>
                <a:sym typeface="TT Commons Pro Bold"/>
              </a:rPr>
              <a:t>individual purchasers</a:t>
            </a:r>
          </a:p>
        </p:txBody>
      </p:sp>
      <p:sp>
        <p:nvSpPr>
          <p:cNvPr id="35" name="TextBox 35"/>
          <p:cNvSpPr txBox="1"/>
          <p:nvPr/>
        </p:nvSpPr>
        <p:spPr>
          <a:xfrm>
            <a:off x="10859931" y="3872123"/>
            <a:ext cx="1855680" cy="802079"/>
          </a:xfrm>
          <a:prstGeom prst="rect">
            <a:avLst/>
          </a:prstGeom>
        </p:spPr>
        <p:txBody>
          <a:bodyPr lIns="0" tIns="0" rIns="0" bIns="0" rtlCol="0" anchor="t">
            <a:spAutoFit/>
          </a:bodyPr>
          <a:lstStyle/>
          <a:p>
            <a:pPr algn="l">
              <a:lnSpc>
                <a:spcPts val="6714"/>
              </a:lnSpc>
              <a:spcBef>
                <a:spcPct val="0"/>
              </a:spcBef>
            </a:pPr>
            <a:r>
              <a:rPr lang="en-US" sz="4800" b="1" spc="-279" dirty="0">
                <a:solidFill>
                  <a:srgbClr val="F9A01B"/>
                </a:solidFill>
                <a:latin typeface="TT Commons Pro Bold"/>
                <a:ea typeface="TT Commons Pro Bold"/>
                <a:cs typeface="TT Commons Pro Bold"/>
                <a:sym typeface="TT Commons Pro Bold"/>
              </a:rPr>
              <a:t>4,130</a:t>
            </a:r>
          </a:p>
        </p:txBody>
      </p:sp>
      <p:sp>
        <p:nvSpPr>
          <p:cNvPr id="36" name="TextBox 36"/>
          <p:cNvSpPr txBox="1"/>
          <p:nvPr/>
        </p:nvSpPr>
        <p:spPr>
          <a:xfrm>
            <a:off x="13167298" y="4072121"/>
            <a:ext cx="3944121" cy="474489"/>
          </a:xfrm>
          <a:prstGeom prst="rect">
            <a:avLst/>
          </a:prstGeom>
        </p:spPr>
        <p:txBody>
          <a:bodyPr wrap="square" lIns="0" tIns="0" rIns="0" bIns="0" rtlCol="0" anchor="t">
            <a:spAutoFit/>
          </a:bodyPr>
          <a:lstStyle/>
          <a:p>
            <a:pPr marL="0" lvl="0" indent="0" algn="l">
              <a:lnSpc>
                <a:spcPts val="3662"/>
              </a:lnSpc>
              <a:spcBef>
                <a:spcPct val="0"/>
              </a:spcBef>
            </a:pPr>
            <a:r>
              <a:rPr lang="en-US" sz="3052" b="1" dirty="0">
                <a:solidFill>
                  <a:srgbClr val="474C55"/>
                </a:solidFill>
                <a:latin typeface="Architects Daughter" panose="020B0604020202020204" charset="0"/>
                <a:cs typeface="TT Commons Pro Bold"/>
                <a:sym typeface="TT Commons Pro Bold"/>
              </a:rPr>
              <a:t>pre-qualified suppliers</a:t>
            </a:r>
          </a:p>
        </p:txBody>
      </p:sp>
      <p:sp>
        <p:nvSpPr>
          <p:cNvPr id="37" name="TextBox 37"/>
          <p:cNvSpPr txBox="1"/>
          <p:nvPr/>
        </p:nvSpPr>
        <p:spPr>
          <a:xfrm>
            <a:off x="10859931" y="5065698"/>
            <a:ext cx="1542236" cy="802079"/>
          </a:xfrm>
          <a:prstGeom prst="rect">
            <a:avLst/>
          </a:prstGeom>
        </p:spPr>
        <p:txBody>
          <a:bodyPr lIns="0" tIns="0" rIns="0" bIns="0" rtlCol="0" anchor="t">
            <a:spAutoFit/>
          </a:bodyPr>
          <a:lstStyle/>
          <a:p>
            <a:pPr algn="ctr">
              <a:lnSpc>
                <a:spcPts val="6715"/>
              </a:lnSpc>
              <a:spcBef>
                <a:spcPct val="0"/>
              </a:spcBef>
            </a:pPr>
            <a:r>
              <a:rPr lang="en-US" sz="4800" b="1" spc="-279" dirty="0">
                <a:solidFill>
                  <a:srgbClr val="F9A01B"/>
                </a:solidFill>
                <a:latin typeface="TT Commons Pro Bold"/>
                <a:ea typeface="TT Commons Pro Bold"/>
                <a:cs typeface="TT Commons Pro Bold"/>
                <a:sym typeface="TT Commons Pro Bold"/>
              </a:rPr>
              <a:t>$1B</a:t>
            </a:r>
          </a:p>
        </p:txBody>
      </p:sp>
      <p:sp>
        <p:nvSpPr>
          <p:cNvPr id="38" name="TextBox 38"/>
          <p:cNvSpPr txBox="1"/>
          <p:nvPr/>
        </p:nvSpPr>
        <p:spPr>
          <a:xfrm>
            <a:off x="13081573" y="5273904"/>
            <a:ext cx="3847748" cy="474489"/>
          </a:xfrm>
          <a:prstGeom prst="rect">
            <a:avLst/>
          </a:prstGeom>
        </p:spPr>
        <p:txBody>
          <a:bodyPr lIns="0" tIns="0" rIns="0" bIns="0" rtlCol="0" anchor="t">
            <a:spAutoFit/>
          </a:bodyPr>
          <a:lstStyle/>
          <a:p>
            <a:pPr>
              <a:lnSpc>
                <a:spcPts val="3662"/>
              </a:lnSpc>
              <a:spcBef>
                <a:spcPct val="0"/>
              </a:spcBef>
            </a:pPr>
            <a:r>
              <a:rPr lang="en-US" sz="3052" b="1" dirty="0">
                <a:solidFill>
                  <a:srgbClr val="474C55"/>
                </a:solidFill>
                <a:latin typeface="Architects Daughter" panose="020B0604020202020204" charset="0"/>
                <a:cs typeface="TT Commons Pro Bold"/>
                <a:sym typeface="TT Commons Pro Bold"/>
              </a:rPr>
              <a:t>in spend</a:t>
            </a:r>
          </a:p>
        </p:txBody>
      </p:sp>
      <p:sp>
        <p:nvSpPr>
          <p:cNvPr id="39" name="TextBox 39"/>
          <p:cNvSpPr txBox="1"/>
          <p:nvPr/>
        </p:nvSpPr>
        <p:spPr>
          <a:xfrm>
            <a:off x="13081573" y="9138244"/>
            <a:ext cx="4962587" cy="948978"/>
          </a:xfrm>
          <a:prstGeom prst="rect">
            <a:avLst/>
          </a:prstGeom>
        </p:spPr>
        <p:txBody>
          <a:bodyPr wrap="square" lIns="0" tIns="0" rIns="0" bIns="0" rtlCol="0" anchor="t">
            <a:spAutoFit/>
          </a:bodyPr>
          <a:lstStyle/>
          <a:p>
            <a:pPr>
              <a:lnSpc>
                <a:spcPts val="3662"/>
              </a:lnSpc>
              <a:spcBef>
                <a:spcPct val="0"/>
              </a:spcBef>
            </a:pPr>
            <a:r>
              <a:rPr lang="en-US" sz="3052" b="1" spc="-152" dirty="0">
                <a:solidFill>
                  <a:srgbClr val="474C55"/>
                </a:solidFill>
                <a:latin typeface="Architects Daughter" panose="020B0604020202020204" charset="0"/>
                <a:cs typeface="TT Commons Pro Bold"/>
                <a:sym typeface="Open Sans 1 Bold"/>
              </a:rPr>
              <a:t>of all Local Buy RFQs go through </a:t>
            </a:r>
            <a:r>
              <a:rPr lang="en-US" sz="3052" b="1" spc="-152" dirty="0" err="1">
                <a:solidFill>
                  <a:srgbClr val="474C55"/>
                </a:solidFill>
                <a:latin typeface="Architects Daughter" panose="020B0604020202020204" charset="0"/>
                <a:cs typeface="TT Commons Pro Bold"/>
                <a:sym typeface="Open Sans 1 Bold"/>
              </a:rPr>
              <a:t>VendorPanel</a:t>
            </a:r>
            <a:endParaRPr lang="en-US" sz="3052" b="1" spc="-152" dirty="0">
              <a:solidFill>
                <a:srgbClr val="474C55"/>
              </a:solidFill>
              <a:latin typeface="Architects Daughter" panose="020B0604020202020204" charset="0"/>
              <a:cs typeface="TT Commons Pro Bold"/>
              <a:sym typeface="Open Sans 1 Bold"/>
            </a:endParaRPr>
          </a:p>
        </p:txBody>
      </p:sp>
      <p:sp>
        <p:nvSpPr>
          <p:cNvPr id="40" name="TextBox 40"/>
          <p:cNvSpPr txBox="1"/>
          <p:nvPr/>
        </p:nvSpPr>
        <p:spPr>
          <a:xfrm>
            <a:off x="10859931" y="774452"/>
            <a:ext cx="3822655" cy="551433"/>
          </a:xfrm>
          <a:prstGeom prst="rect">
            <a:avLst/>
          </a:prstGeom>
        </p:spPr>
        <p:txBody>
          <a:bodyPr lIns="0" tIns="0" rIns="0" bIns="0" rtlCol="0" anchor="t">
            <a:spAutoFit/>
          </a:bodyPr>
          <a:lstStyle/>
          <a:p>
            <a:pPr algn="l">
              <a:lnSpc>
                <a:spcPts val="4273"/>
              </a:lnSpc>
            </a:pPr>
            <a:r>
              <a:rPr lang="en-US" sz="3600" b="1" spc="-91" dirty="0">
                <a:solidFill>
                  <a:srgbClr val="3091C5"/>
                </a:solidFill>
                <a:latin typeface="Architects Daughter" panose="020B0604020202020204" charset="0"/>
                <a:ea typeface="Open Sans 1 Bold"/>
                <a:cs typeface="Open Sans 1 Bold"/>
                <a:sym typeface="Open Sans 1 Bold"/>
              </a:rPr>
              <a:t>Year at a glance:</a:t>
            </a:r>
          </a:p>
        </p:txBody>
      </p:sp>
      <p:sp>
        <p:nvSpPr>
          <p:cNvPr id="41" name="TextBox 41"/>
          <p:cNvSpPr txBox="1"/>
          <p:nvPr/>
        </p:nvSpPr>
        <p:spPr>
          <a:xfrm>
            <a:off x="13081808" y="8280755"/>
            <a:ext cx="1853391" cy="857490"/>
          </a:xfrm>
          <a:prstGeom prst="rect">
            <a:avLst/>
          </a:prstGeom>
        </p:spPr>
        <p:txBody>
          <a:bodyPr wrap="square" lIns="0" tIns="0" rIns="0" bIns="0" rtlCol="0" anchor="t">
            <a:spAutoFit/>
          </a:bodyPr>
          <a:lstStyle/>
          <a:p>
            <a:pPr>
              <a:lnSpc>
                <a:spcPts val="6714"/>
              </a:lnSpc>
              <a:spcBef>
                <a:spcPct val="0"/>
              </a:spcBef>
            </a:pPr>
            <a:r>
              <a:rPr lang="en-US" sz="5595" b="1" spc="-279" dirty="0">
                <a:solidFill>
                  <a:srgbClr val="ADADAD"/>
                </a:solidFill>
                <a:latin typeface="Open Sans 1 Bold"/>
                <a:ea typeface="Open Sans 1 Bold"/>
                <a:cs typeface="Open Sans 1 Bold"/>
                <a:sym typeface="Open Sans 1 Bold"/>
              </a:rPr>
              <a:t>47%</a:t>
            </a:r>
          </a:p>
        </p:txBody>
      </p:sp>
      <p:sp>
        <p:nvSpPr>
          <p:cNvPr id="42" name="TextBox 42"/>
          <p:cNvSpPr txBox="1"/>
          <p:nvPr/>
        </p:nvSpPr>
        <p:spPr>
          <a:xfrm>
            <a:off x="13081573" y="6980702"/>
            <a:ext cx="3847748" cy="948978"/>
          </a:xfrm>
          <a:prstGeom prst="rect">
            <a:avLst/>
          </a:prstGeom>
        </p:spPr>
        <p:txBody>
          <a:bodyPr lIns="0" tIns="0" rIns="0" bIns="0" rtlCol="0" anchor="t">
            <a:spAutoFit/>
          </a:bodyPr>
          <a:lstStyle/>
          <a:p>
            <a:pPr lvl="0" indent="0">
              <a:lnSpc>
                <a:spcPts val="3662"/>
              </a:lnSpc>
              <a:spcBef>
                <a:spcPct val="0"/>
              </a:spcBef>
            </a:pPr>
            <a:r>
              <a:rPr lang="en-US" sz="3052" b="1" spc="-152" dirty="0">
                <a:solidFill>
                  <a:srgbClr val="474C55"/>
                </a:solidFill>
                <a:latin typeface="Architects Daughter" panose="020B0604020202020204" charset="0"/>
                <a:cs typeface="TT Commons Pro Bold"/>
                <a:sym typeface="TT Commons Pro Bold"/>
              </a:rPr>
              <a:t>increase in the use of Local Buy</a:t>
            </a:r>
          </a:p>
        </p:txBody>
      </p:sp>
      <p:sp>
        <p:nvSpPr>
          <p:cNvPr id="43" name="TextBox 43"/>
          <p:cNvSpPr txBox="1"/>
          <p:nvPr/>
        </p:nvSpPr>
        <p:spPr>
          <a:xfrm>
            <a:off x="13081573" y="6132738"/>
            <a:ext cx="1554078" cy="857490"/>
          </a:xfrm>
          <a:prstGeom prst="rect">
            <a:avLst/>
          </a:prstGeom>
        </p:spPr>
        <p:txBody>
          <a:bodyPr wrap="square" lIns="0" tIns="0" rIns="0" bIns="0" rtlCol="0" anchor="t">
            <a:spAutoFit/>
          </a:bodyPr>
          <a:lstStyle/>
          <a:p>
            <a:pPr>
              <a:lnSpc>
                <a:spcPts val="6714"/>
              </a:lnSpc>
              <a:spcBef>
                <a:spcPct val="0"/>
              </a:spcBef>
            </a:pPr>
            <a:r>
              <a:rPr lang="en-US" sz="5595" b="1" spc="-279" dirty="0">
                <a:solidFill>
                  <a:srgbClr val="3091C5"/>
                </a:solidFill>
                <a:latin typeface="TT Commons Pro Bold"/>
                <a:ea typeface="TT Commons Pro Bold"/>
                <a:cs typeface="TT Commons Pro Bold"/>
                <a:sym typeface="TT Commons Pro Bold"/>
              </a:rPr>
              <a:t>12%</a:t>
            </a:r>
          </a:p>
        </p:txBody>
      </p:sp>
      <p:sp>
        <p:nvSpPr>
          <p:cNvPr id="44" name="Freeform 44"/>
          <p:cNvSpPr/>
          <p:nvPr/>
        </p:nvSpPr>
        <p:spPr>
          <a:xfrm>
            <a:off x="17434109" y="-8394"/>
            <a:ext cx="1160344" cy="2956290"/>
          </a:xfrm>
          <a:custGeom>
            <a:avLst/>
            <a:gdLst/>
            <a:ahLst/>
            <a:cxnLst/>
            <a:rect l="l" t="t" r="r" b="b"/>
            <a:pathLst>
              <a:path w="1160344" h="2956290">
                <a:moveTo>
                  <a:pt x="0" y="0"/>
                </a:moveTo>
                <a:lnTo>
                  <a:pt x="1160343" y="0"/>
                </a:lnTo>
                <a:lnTo>
                  <a:pt x="1160343" y="2956290"/>
                </a:lnTo>
                <a:lnTo>
                  <a:pt x="0" y="2956290"/>
                </a:lnTo>
                <a:lnTo>
                  <a:pt x="0" y="0"/>
                </a:lnTo>
                <a:close/>
              </a:path>
            </a:pathLst>
          </a:custGeom>
          <a:blipFill>
            <a:blip r:embed="rId10">
              <a:alphaModFix amt="1800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45" name="Freeform 45"/>
          <p:cNvSpPr/>
          <p:nvPr/>
        </p:nvSpPr>
        <p:spPr>
          <a:xfrm rot="-5400000" flipH="1">
            <a:off x="15581037" y="7377545"/>
            <a:ext cx="2909455" cy="2909455"/>
          </a:xfrm>
          <a:custGeom>
            <a:avLst/>
            <a:gdLst/>
            <a:ahLst/>
            <a:cxnLst/>
            <a:rect l="l" t="t" r="r" b="b"/>
            <a:pathLst>
              <a:path w="2909455" h="2909455">
                <a:moveTo>
                  <a:pt x="0" y="0"/>
                </a:moveTo>
                <a:lnTo>
                  <a:pt x="0" y="2909455"/>
                </a:lnTo>
                <a:lnTo>
                  <a:pt x="2909455" y="2909455"/>
                </a:lnTo>
                <a:lnTo>
                  <a:pt x="2909455" y="0"/>
                </a:lnTo>
                <a:lnTo>
                  <a:pt x="0" y="0"/>
                </a:lnTo>
                <a:close/>
              </a:path>
            </a:pathLst>
          </a:custGeom>
          <a:blipFill>
            <a:blip r:embed="rId12">
              <a:alphaModFix amt="19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AU"/>
          </a:p>
        </p:txBody>
      </p:sp>
      <p:sp>
        <p:nvSpPr>
          <p:cNvPr id="46" name="TextBox 46"/>
          <p:cNvSpPr txBox="1"/>
          <p:nvPr/>
        </p:nvSpPr>
        <p:spPr>
          <a:xfrm>
            <a:off x="11248483" y="2795968"/>
            <a:ext cx="2307368" cy="802079"/>
          </a:xfrm>
          <a:prstGeom prst="rect">
            <a:avLst/>
          </a:prstGeom>
        </p:spPr>
        <p:txBody>
          <a:bodyPr lIns="0" tIns="0" rIns="0" bIns="0" rtlCol="0" anchor="t">
            <a:spAutoFit/>
          </a:bodyPr>
          <a:lstStyle/>
          <a:p>
            <a:pPr algn="l">
              <a:lnSpc>
                <a:spcPts val="6715"/>
              </a:lnSpc>
              <a:spcBef>
                <a:spcPct val="0"/>
              </a:spcBef>
            </a:pPr>
            <a:r>
              <a:rPr lang="en-US" sz="4800" b="1" spc="-279" dirty="0">
                <a:solidFill>
                  <a:srgbClr val="F9A01B"/>
                </a:solidFill>
                <a:latin typeface="TT Commons Pro Bold"/>
                <a:ea typeface="TT Commons Pro Bold"/>
                <a:cs typeface="TT Commons Pro Bold"/>
                <a:sym typeface="TT Commons Pro Bold"/>
              </a:rPr>
              <a:t>279</a:t>
            </a:r>
          </a:p>
        </p:txBody>
      </p:sp>
      <p:sp>
        <p:nvSpPr>
          <p:cNvPr id="47" name="TextBox 47"/>
          <p:cNvSpPr txBox="1"/>
          <p:nvPr/>
        </p:nvSpPr>
        <p:spPr>
          <a:xfrm>
            <a:off x="13081573" y="3002348"/>
            <a:ext cx="4377355" cy="474489"/>
          </a:xfrm>
          <a:prstGeom prst="rect">
            <a:avLst/>
          </a:prstGeom>
        </p:spPr>
        <p:txBody>
          <a:bodyPr lIns="0" tIns="0" rIns="0" bIns="0" rtlCol="0" anchor="t">
            <a:spAutoFit/>
          </a:bodyPr>
          <a:lstStyle/>
          <a:p>
            <a:pPr>
              <a:lnSpc>
                <a:spcPts val="3662"/>
              </a:lnSpc>
              <a:spcBef>
                <a:spcPct val="0"/>
              </a:spcBef>
            </a:pPr>
            <a:r>
              <a:rPr lang="en-US" sz="3052" b="1" dirty="0">
                <a:solidFill>
                  <a:srgbClr val="474C55"/>
                </a:solidFill>
                <a:latin typeface="Architects Daughter" panose="020B0604020202020204" charset="0"/>
                <a:cs typeface="TT Commons Pro Bold"/>
                <a:sym typeface="TT Commons Pro Bold"/>
              </a:rPr>
              <a:t>purchasing </a:t>
            </a:r>
            <a:r>
              <a:rPr lang="en-US" sz="3052" b="1" dirty="0" err="1">
                <a:solidFill>
                  <a:srgbClr val="474C55"/>
                </a:solidFill>
                <a:latin typeface="Architects Daughter" panose="020B0604020202020204" charset="0"/>
                <a:cs typeface="TT Commons Pro Bold"/>
                <a:sym typeface="TT Commons Pro Bold"/>
              </a:rPr>
              <a:t>organisations</a:t>
            </a:r>
            <a:endParaRPr lang="en-US" sz="3052" b="1" dirty="0">
              <a:solidFill>
                <a:srgbClr val="474C55"/>
              </a:solidFill>
              <a:latin typeface="Architects Daughter" panose="020B0604020202020204" charset="0"/>
              <a:cs typeface="TT Commons Pro Bold"/>
              <a:sym typeface="TT Commons Pro Bold"/>
            </a:endParaRPr>
          </a:p>
        </p:txBody>
      </p:sp>
    </p:spTree>
    <p:extLst>
      <p:ext uri="{BB962C8B-B14F-4D97-AF65-F5344CB8AC3E}">
        <p14:creationId xmlns:p14="http://schemas.microsoft.com/office/powerpoint/2010/main" val="13955437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7A575552-CB3B-BD8B-B4DA-2715F0292F6B}"/>
              </a:ext>
            </a:extLst>
          </p:cNvPr>
          <p:cNvSpPr/>
          <p:nvPr/>
        </p:nvSpPr>
        <p:spPr>
          <a:xfrm rot="5400000">
            <a:off x="2512470" y="-5578769"/>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20" name="TextBox 9">
            <a:extLst>
              <a:ext uri="{FF2B5EF4-FFF2-40B4-BE49-F238E27FC236}">
                <a16:creationId xmlns:a16="http://schemas.microsoft.com/office/drawing/2014/main" id="{120583BC-39ED-7B23-EABD-06A3A3CF1B0D}"/>
              </a:ext>
            </a:extLst>
          </p:cNvPr>
          <p:cNvSpPr txBox="1"/>
          <p:nvPr/>
        </p:nvSpPr>
        <p:spPr>
          <a:xfrm>
            <a:off x="520591" y="2538858"/>
            <a:ext cx="11486564" cy="5475986"/>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Building &amp; Construction Supplies</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LB298</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Electrical &amp; Lighting Supplies</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LB299</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US" sz="2600" kern="1200" dirty="0">
                <a:solidFill>
                  <a:srgbClr val="444344"/>
                </a:solidFill>
                <a:effectLst/>
                <a:latin typeface="Open Sans" pitchFamily="2" charset="0"/>
                <a:ea typeface="Open Sans" pitchFamily="2" charset="0"/>
                <a:cs typeface="Open Sans" pitchFamily="2" charset="0"/>
              </a:rPr>
              <a:t>Fire &amp; </a:t>
            </a:r>
            <a:r>
              <a:rPr lang="en-US" sz="2600" kern="1200">
                <a:solidFill>
                  <a:srgbClr val="444344"/>
                </a:solidFill>
                <a:effectLst/>
                <a:latin typeface="Open Sans" pitchFamily="2" charset="0"/>
                <a:ea typeface="Open Sans" pitchFamily="2" charset="0"/>
                <a:cs typeface="Open Sans" pitchFamily="2" charset="0"/>
              </a:rPr>
              <a:t>First Aid Supplies</a:t>
            </a:r>
            <a:r>
              <a:rPr lang="en-US" sz="2600" kern="1200" dirty="0">
                <a:solidFill>
                  <a:srgbClr val="444344"/>
                </a:solidFill>
                <a:effectLst/>
                <a:latin typeface="Open Sans" pitchFamily="2" charset="0"/>
                <a:ea typeface="Open Sans" pitchFamily="2" charset="0"/>
                <a:cs typeface="Open Sans" pitchFamily="2" charset="0"/>
              </a:rPr>
              <a:t>, Equipment &amp; Maintenance Services​ </a:t>
            </a:r>
            <a:r>
              <a:rPr lang="en-US" sz="2600" b="1" kern="1200" dirty="0">
                <a:solidFill>
                  <a:srgbClr val="444344"/>
                </a:solidFill>
                <a:effectLst/>
                <a:latin typeface="Open Sans" pitchFamily="2" charset="0"/>
                <a:ea typeface="Open Sans" pitchFamily="2" charset="0"/>
                <a:cs typeface="Open Sans" pitchFamily="2" charset="0"/>
              </a:rPr>
              <a:t>LB296</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General Hardware Supplies</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LB293</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Landscape, Gardening &amp; Arboriculture Services</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LB305</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Public Facilities, Parks &amp; Amenities</a:t>
            </a:r>
            <a:r>
              <a:rPr lang="en-US" sz="2600" b="1" kern="1200" dirty="0">
                <a:solidFill>
                  <a:srgbClr val="444344"/>
                </a:solidFill>
                <a:effectLst/>
                <a:latin typeface="Open Sans" pitchFamily="2" charset="0"/>
                <a:ea typeface="Open Sans" pitchFamily="2" charset="0"/>
                <a:cs typeface="Open Sans" pitchFamily="2" charset="0"/>
              </a:rPr>
              <a:t>​ LB304</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Quarry Products</a:t>
            </a:r>
            <a:r>
              <a:rPr lang="en-AU" sz="2600" dirty="0">
                <a:solidFill>
                  <a:srgbClr val="444344"/>
                </a:solidFill>
                <a:latin typeface="Open Sans" pitchFamily="2" charset="0"/>
                <a:ea typeface="Open Sans" pitchFamily="2" charset="0"/>
                <a:cs typeface="Open Sans" pitchFamily="2" charset="0"/>
              </a:rPr>
              <a:t> &amp; Geosynthetics </a:t>
            </a:r>
            <a:r>
              <a:rPr lang="en-AU" sz="2600" b="1" dirty="0">
                <a:solidFill>
                  <a:srgbClr val="444344"/>
                </a:solidFill>
                <a:latin typeface="Open Sans" pitchFamily="2" charset="0"/>
                <a:ea typeface="Open Sans" pitchFamily="2" charset="0"/>
                <a:cs typeface="Open Sans" pitchFamily="2" charset="0"/>
              </a:rPr>
              <a:t>LB341</a:t>
            </a:r>
            <a:r>
              <a:rPr lang="en-US" sz="2600" kern="1200" dirty="0">
                <a:solidFill>
                  <a:srgbClr val="444344"/>
                </a:solidFill>
                <a:effectLst/>
                <a:latin typeface="Open Sans" pitchFamily="2" charset="0"/>
                <a:ea typeface="Open Sans" pitchFamily="2" charset="0"/>
                <a:cs typeface="Open Sans" pitchFamily="2" charset="0"/>
              </a:rPr>
              <a:t>​</a:t>
            </a:r>
            <a:endParaRPr lang="en-AU" sz="2600"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Sport &amp; Recreational Facilities &amp; Equipment</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LB303</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pPr>
            <a:r>
              <a:rPr lang="en-AU" sz="2600" kern="1200" dirty="0">
                <a:solidFill>
                  <a:srgbClr val="444344"/>
                </a:solidFill>
                <a:effectLst/>
                <a:latin typeface="Open Sans" pitchFamily="2" charset="0"/>
                <a:ea typeface="Open Sans" pitchFamily="2" charset="0"/>
                <a:cs typeface="Open Sans" pitchFamily="2" charset="0"/>
              </a:rPr>
              <a:t>Veterinary Services and Consumable</a:t>
            </a:r>
            <a:r>
              <a:rPr lang="en-US" sz="2600" kern="1200" dirty="0">
                <a:solidFill>
                  <a:srgbClr val="444344"/>
                </a:solidFill>
                <a:effectLst/>
                <a:latin typeface="Open Sans" pitchFamily="2" charset="0"/>
                <a:ea typeface="Open Sans" pitchFamily="2" charset="0"/>
                <a:cs typeface="Open Sans" pitchFamily="2" charset="0"/>
              </a:rPr>
              <a:t>​ </a:t>
            </a:r>
            <a:r>
              <a:rPr lang="en-US" sz="2600" b="1" kern="1200" dirty="0">
                <a:solidFill>
                  <a:srgbClr val="444344"/>
                </a:solidFill>
                <a:effectLst/>
                <a:latin typeface="Open Sans" pitchFamily="2" charset="0"/>
                <a:ea typeface="Open Sans" pitchFamily="2" charset="0"/>
                <a:cs typeface="Open Sans" pitchFamily="2" charset="0"/>
              </a:rPr>
              <a:t>LB319</a:t>
            </a:r>
            <a:endParaRPr lang="en-AU" sz="2600" b="1" dirty="0">
              <a:solidFill>
                <a:srgbClr val="444344"/>
              </a:solidFill>
              <a:effectLst/>
              <a:latin typeface="Open Sans" pitchFamily="2" charset="0"/>
              <a:ea typeface="Open Sans" pitchFamily="2" charset="0"/>
              <a:cs typeface="Open Sans" pitchFamily="2" charset="0"/>
            </a:endParaRPr>
          </a:p>
        </p:txBody>
      </p:sp>
      <p:sp>
        <p:nvSpPr>
          <p:cNvPr id="10" name="TextBox 9">
            <a:extLst>
              <a:ext uri="{FF2B5EF4-FFF2-40B4-BE49-F238E27FC236}">
                <a16:creationId xmlns:a16="http://schemas.microsoft.com/office/drawing/2014/main" id="{5200CED8-1E0F-8A68-F9FB-70E398D67FA8}"/>
              </a:ext>
            </a:extLst>
          </p:cNvPr>
          <p:cNvSpPr txBox="1"/>
          <p:nvPr/>
        </p:nvSpPr>
        <p:spPr>
          <a:xfrm flipH="1">
            <a:off x="351337" y="434654"/>
            <a:ext cx="9562169" cy="815608"/>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4400" b="1" dirty="0">
                <a:solidFill>
                  <a:schemeClr val="bg1"/>
                </a:solidFill>
              </a:rPr>
              <a:t>Current Portfolios – 51 Arrangements</a:t>
            </a:r>
          </a:p>
        </p:txBody>
      </p:sp>
      <p:sp>
        <p:nvSpPr>
          <p:cNvPr id="5" name="TextBox 3">
            <a:extLst>
              <a:ext uri="{FF2B5EF4-FFF2-40B4-BE49-F238E27FC236}">
                <a16:creationId xmlns:a16="http://schemas.microsoft.com/office/drawing/2014/main" id="{E38807FD-7772-5AA7-EA4B-D70857514436}"/>
              </a:ext>
            </a:extLst>
          </p:cNvPr>
          <p:cNvSpPr txBox="1"/>
          <p:nvPr/>
        </p:nvSpPr>
        <p:spPr>
          <a:xfrm>
            <a:off x="750170" y="1723060"/>
            <a:ext cx="9322517" cy="615553"/>
          </a:xfrm>
          <a:prstGeom prst="rect">
            <a:avLst/>
          </a:prstGeom>
        </p:spPr>
        <p:txBody>
          <a:bodyPr wrap="square" lIns="0" tIns="0" rIns="0" bIns="0" rtlCol="0" anchor="t">
            <a:spAutoFit/>
          </a:bodyPr>
          <a:lstStyle/>
          <a:p>
            <a:r>
              <a:rPr lang="en-AU" sz="4000" b="1">
                <a:solidFill>
                  <a:srgbClr val="F9A01B"/>
                </a:solidFill>
                <a:latin typeface="Architects Daughter" panose="020B0604020202020204" charset="0"/>
              </a:rPr>
              <a:t>Industrial commodities &amp; services</a:t>
            </a:r>
            <a:endParaRPr lang="en-AU" sz="4000">
              <a:solidFill>
                <a:srgbClr val="F9A01B"/>
              </a:solidFill>
              <a:latin typeface="Architects Daughter" panose="020B0604020202020204" charset="0"/>
              <a:cs typeface="Calibri" panose="020F0502020204030204"/>
            </a:endParaRPr>
          </a:p>
        </p:txBody>
      </p:sp>
      <p:pic>
        <p:nvPicPr>
          <p:cNvPr id="11" name="Picture 10" descr="A beach with palm trees and water&#10;&#10;Description automatically generated">
            <a:extLst>
              <a:ext uri="{FF2B5EF4-FFF2-40B4-BE49-F238E27FC236}">
                <a16:creationId xmlns:a16="http://schemas.microsoft.com/office/drawing/2014/main" id="{1F676640-B1C7-52B4-784C-7C64B15A8F99}"/>
              </a:ext>
            </a:extLst>
          </p:cNvPr>
          <p:cNvPicPr>
            <a:picLocks noChangeAspect="1"/>
          </p:cNvPicPr>
          <p:nvPr/>
        </p:nvPicPr>
        <p:blipFill rotWithShape="1">
          <a:blip r:embed="rId3">
            <a:extLst>
              <a:ext uri="{28A0092B-C50C-407E-A947-70E740481C1C}">
                <a14:useLocalDpi xmlns:a14="http://schemas.microsoft.com/office/drawing/2010/main" val="0"/>
              </a:ext>
            </a:extLst>
          </a:blip>
          <a:srcRect l="20646" r="19468"/>
          <a:stretch/>
        </p:blipFill>
        <p:spPr>
          <a:xfrm>
            <a:off x="11695009" y="14746"/>
            <a:ext cx="8215313" cy="10287000"/>
          </a:xfrm>
          <a:prstGeom prst="rect">
            <a:avLst/>
          </a:prstGeom>
        </p:spPr>
      </p:pic>
      <p:sp>
        <p:nvSpPr>
          <p:cNvPr id="13" name="Rectangle: Rounded Corners 12">
            <a:extLst>
              <a:ext uri="{FF2B5EF4-FFF2-40B4-BE49-F238E27FC236}">
                <a16:creationId xmlns:a16="http://schemas.microsoft.com/office/drawing/2014/main" id="{CC653872-8169-AE87-B7AC-0BB6ECB84319}"/>
              </a:ext>
            </a:extLst>
          </p:cNvPr>
          <p:cNvSpPr/>
          <p:nvPr/>
        </p:nvSpPr>
        <p:spPr>
          <a:xfrm>
            <a:off x="13974473" y="3893579"/>
            <a:ext cx="3050950" cy="1858296"/>
          </a:xfrm>
          <a:prstGeom prst="roundRect">
            <a:avLst/>
          </a:prstGeom>
          <a:solidFill>
            <a:schemeClr val="bg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5E5D7BCA-4A75-E306-CCE9-92D7EF6F6141}"/>
              </a:ext>
            </a:extLst>
          </p:cNvPr>
          <p:cNvSpPr txBox="1"/>
          <p:nvPr/>
        </p:nvSpPr>
        <p:spPr>
          <a:xfrm>
            <a:off x="13974473" y="4006634"/>
            <a:ext cx="3050949" cy="1477328"/>
          </a:xfrm>
          <a:prstGeom prst="rect">
            <a:avLst/>
          </a:prstGeom>
          <a:noFill/>
        </p:spPr>
        <p:txBody>
          <a:bodyPr wrap="square">
            <a:spAutoFit/>
          </a:bodyPr>
          <a:lstStyle/>
          <a:p>
            <a:pPr algn="ctr"/>
            <a:r>
              <a:rPr lang="en-US" sz="3000">
                <a:solidFill>
                  <a:srgbClr val="444344"/>
                </a:solidFill>
                <a:latin typeface="Architects Daughter"/>
              </a:rPr>
              <a:t>100’S of </a:t>
            </a:r>
          </a:p>
          <a:p>
            <a:pPr algn="ctr"/>
            <a:r>
              <a:rPr lang="en-US" sz="3000">
                <a:solidFill>
                  <a:srgbClr val="444344"/>
                </a:solidFill>
                <a:latin typeface="Architects Daughter"/>
              </a:rPr>
              <a:t>Sub-categories and growing!!</a:t>
            </a:r>
            <a:endParaRPr lang="en-AU" sz="3000">
              <a:solidFill>
                <a:srgbClr val="444344"/>
              </a:solidFill>
            </a:endParaRPr>
          </a:p>
        </p:txBody>
      </p:sp>
      <p:sp>
        <p:nvSpPr>
          <p:cNvPr id="6" name="Freeform 6">
            <a:extLst>
              <a:ext uri="{FF2B5EF4-FFF2-40B4-BE49-F238E27FC236}">
                <a16:creationId xmlns:a16="http://schemas.microsoft.com/office/drawing/2014/main" id="{1E22AEFB-D3A4-DAC1-006E-88C67EE25C2B}"/>
              </a:ext>
            </a:extLst>
          </p:cNvPr>
          <p:cNvSpPr>
            <a:spLocks noChangeAspect="1"/>
          </p:cNvSpPr>
          <p:nvPr/>
        </p:nvSpPr>
        <p:spPr>
          <a:xfrm>
            <a:off x="15499947" y="9255039"/>
            <a:ext cx="2328710" cy="751338"/>
          </a:xfrm>
          <a:custGeom>
            <a:avLst/>
            <a:gdLst/>
            <a:ahLst/>
            <a:cxnLst/>
            <a:rect l="l" t="t" r="r" b="b"/>
            <a:pathLst>
              <a:path w="5659734" h="1826065">
                <a:moveTo>
                  <a:pt x="0" y="0"/>
                </a:moveTo>
                <a:lnTo>
                  <a:pt x="5659733" y="0"/>
                </a:lnTo>
                <a:lnTo>
                  <a:pt x="5659733" y="1826065"/>
                </a:lnTo>
                <a:lnTo>
                  <a:pt x="0" y="1826065"/>
                </a:lnTo>
                <a:lnTo>
                  <a:pt x="0" y="0"/>
                </a:lnTo>
                <a:close/>
              </a:path>
            </a:pathLst>
          </a:custGeom>
          <a:blipFill>
            <a:blip r:embed="rId4"/>
            <a:stretch>
              <a:fillRect/>
            </a:stretch>
          </a:blipFill>
        </p:spPr>
        <p:txBody>
          <a:bodyPr/>
          <a:lstStyle/>
          <a:p>
            <a:endParaRPr lang="en-AU"/>
          </a:p>
        </p:txBody>
      </p:sp>
    </p:spTree>
    <p:extLst>
      <p:ext uri="{BB962C8B-B14F-4D97-AF65-F5344CB8AC3E}">
        <p14:creationId xmlns:p14="http://schemas.microsoft.com/office/powerpoint/2010/main" val="24152258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E38807FD-7772-5AA7-EA4B-D70857514436}"/>
              </a:ext>
            </a:extLst>
          </p:cNvPr>
          <p:cNvSpPr txBox="1"/>
          <p:nvPr/>
        </p:nvSpPr>
        <p:spPr>
          <a:xfrm>
            <a:off x="710815" y="1450507"/>
            <a:ext cx="9322517" cy="615553"/>
          </a:xfrm>
          <a:prstGeom prst="rect">
            <a:avLst/>
          </a:prstGeom>
        </p:spPr>
        <p:txBody>
          <a:bodyPr wrap="square" lIns="0" tIns="0" rIns="0" bIns="0" rtlCol="0" anchor="t">
            <a:spAutoFit/>
          </a:bodyPr>
          <a:lstStyle/>
          <a:p>
            <a:r>
              <a:rPr lang="en-US" sz="4000" b="1">
                <a:solidFill>
                  <a:srgbClr val="F9A01B"/>
                </a:solidFill>
                <a:latin typeface="Architects Daughter" panose="020B0604020202020204" charset="0"/>
              </a:rPr>
              <a:t>Corporate equipment &amp; services</a:t>
            </a:r>
            <a:endParaRPr lang="en-US" sz="4000">
              <a:solidFill>
                <a:srgbClr val="F9A01B"/>
              </a:solidFill>
              <a:latin typeface="Architects Daughter" panose="020B0604020202020204" charset="0"/>
              <a:cs typeface="Calibri"/>
            </a:endParaRPr>
          </a:p>
        </p:txBody>
      </p:sp>
      <p:sp>
        <p:nvSpPr>
          <p:cNvPr id="2" name="TextBox 12">
            <a:extLst>
              <a:ext uri="{FF2B5EF4-FFF2-40B4-BE49-F238E27FC236}">
                <a16:creationId xmlns:a16="http://schemas.microsoft.com/office/drawing/2014/main" id="{793B257F-BF40-9037-2511-488CA07DFE5D}"/>
              </a:ext>
            </a:extLst>
          </p:cNvPr>
          <p:cNvSpPr txBox="1"/>
          <p:nvPr/>
        </p:nvSpPr>
        <p:spPr>
          <a:xfrm>
            <a:off x="590989" y="1918129"/>
            <a:ext cx="10798444" cy="8476808"/>
          </a:xfrm>
          <a:prstGeom prst="rect">
            <a:avLst/>
          </a:prstGeom>
          <a:noFill/>
        </p:spPr>
        <p:txBody>
          <a:bodyPr rot="0" spcFirstLastPara="0" vert="horz" wrap="square" lIns="137160" tIns="68580" rIns="137160" bIns="68580" numCol="1" spcCol="0" rtlCol="0" fromWordArt="0" anchor="t" anchorCtr="0" forceAA="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Business Management &amp; Consulting Services </a:t>
            </a:r>
            <a:r>
              <a:rPr lang="en-US" sz="2600" b="1" kern="1200" dirty="0">
                <a:solidFill>
                  <a:srgbClr val="444344"/>
                </a:solidFill>
                <a:effectLst/>
                <a:latin typeface="Open Sans" pitchFamily="2" charset="0"/>
                <a:ea typeface="Open Sans" pitchFamily="2" charset="0"/>
                <a:cs typeface="Open Sans" pitchFamily="2" charset="0"/>
              </a:rPr>
              <a:t>LB309</a:t>
            </a:r>
            <a:endParaRPr lang="en-AU" sz="2600" b="1" dirty="0">
              <a:solidFill>
                <a:srgbClr val="444344"/>
              </a:solidFill>
              <a:effectLst/>
              <a:latin typeface="Open Sans" pitchFamily="2" charset="0"/>
              <a:ea typeface="Open Sans" pitchFamily="2" charset="0"/>
              <a:cs typeface="Open Sans" pitchFamily="2" charset="0"/>
            </a:endParaRPr>
          </a:p>
          <a:p>
            <a:pPr marL="34290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Corporate Clothing, Workwear &amp; PPE </a:t>
            </a:r>
            <a:r>
              <a:rPr lang="en-US" sz="2600" b="1" kern="1200" dirty="0">
                <a:solidFill>
                  <a:srgbClr val="444344"/>
                </a:solidFill>
                <a:effectLst/>
                <a:latin typeface="Open Sans" pitchFamily="2" charset="0"/>
                <a:ea typeface="Open Sans" pitchFamily="2" charset="0"/>
                <a:cs typeface="Open Sans" pitchFamily="2" charset="0"/>
              </a:rPr>
              <a:t>LB307</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Event Equipment Hire Services </a:t>
            </a:r>
            <a:r>
              <a:rPr lang="en-US" sz="2600" b="1" kern="1200" dirty="0">
                <a:solidFill>
                  <a:srgbClr val="444344"/>
                </a:solidFill>
                <a:effectLst/>
                <a:latin typeface="Open Sans" pitchFamily="2" charset="0"/>
                <a:ea typeface="Open Sans" pitchFamily="2" charset="0"/>
                <a:cs typeface="Open Sans" pitchFamily="2" charset="0"/>
              </a:rPr>
              <a:t>LB294</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Event Management Services </a:t>
            </a:r>
            <a:r>
              <a:rPr lang="en-US" sz="2600" b="1" kern="1200" dirty="0">
                <a:solidFill>
                  <a:srgbClr val="444344"/>
                </a:solidFill>
                <a:effectLst/>
                <a:latin typeface="Open Sans" pitchFamily="2" charset="0"/>
                <a:ea typeface="Open Sans" pitchFamily="2" charset="0"/>
                <a:cs typeface="Open Sans" pitchFamily="2" charset="0"/>
              </a:rPr>
              <a:t>LB292</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Financial Management Services </a:t>
            </a:r>
            <a:r>
              <a:rPr lang="en-US" sz="2600" b="1" kern="1200" dirty="0">
                <a:solidFill>
                  <a:srgbClr val="444344"/>
                </a:solidFill>
                <a:effectLst/>
                <a:latin typeface="Open Sans" pitchFamily="2" charset="0"/>
                <a:ea typeface="Open Sans" pitchFamily="2" charset="0"/>
                <a:cs typeface="Open Sans" pitchFamily="2" charset="0"/>
              </a:rPr>
              <a:t>LB310</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Marketing, Media, Print Services &amp; Promotional </a:t>
            </a:r>
            <a:r>
              <a:rPr lang="en-US" sz="2600" b="1" kern="1200" dirty="0">
                <a:solidFill>
                  <a:srgbClr val="444344"/>
                </a:solidFill>
                <a:effectLst/>
                <a:latin typeface="Open Sans" pitchFamily="2" charset="0"/>
                <a:ea typeface="Open Sans" pitchFamily="2" charset="0"/>
                <a:cs typeface="Open Sans" pitchFamily="2" charset="0"/>
              </a:rPr>
              <a:t>LB306</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People &amp; Wellbeing Services (Human Resources) </a:t>
            </a:r>
            <a:r>
              <a:rPr lang="en-US" sz="2600" b="1" kern="1200" dirty="0">
                <a:solidFill>
                  <a:srgbClr val="444344"/>
                </a:solidFill>
                <a:effectLst/>
                <a:latin typeface="Open Sans" pitchFamily="2" charset="0"/>
                <a:ea typeface="Open Sans" pitchFamily="2" charset="0"/>
                <a:cs typeface="Open Sans" pitchFamily="2" charset="0"/>
              </a:rPr>
              <a:t>LB328</a:t>
            </a: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Recruitment: Managed Service Providers (MSP) </a:t>
            </a:r>
            <a:r>
              <a:rPr lang="en-US" sz="2600" b="1" kern="1200" dirty="0">
                <a:solidFill>
                  <a:srgbClr val="444344"/>
                </a:solidFill>
                <a:effectLst/>
                <a:latin typeface="Open Sans" pitchFamily="2" charset="0"/>
                <a:ea typeface="Open Sans" pitchFamily="2" charset="0"/>
                <a:cs typeface="Open Sans" pitchFamily="2" charset="0"/>
              </a:rPr>
              <a:t>LB336</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Recruitment Services – Permanent Staff </a:t>
            </a:r>
            <a:r>
              <a:rPr lang="en-US" sz="2600" b="1" kern="1200" dirty="0">
                <a:solidFill>
                  <a:srgbClr val="444344"/>
                </a:solidFill>
                <a:effectLst/>
                <a:latin typeface="Open Sans" pitchFamily="2" charset="0"/>
                <a:ea typeface="Open Sans" pitchFamily="2" charset="0"/>
                <a:cs typeface="Open Sans" pitchFamily="2" charset="0"/>
              </a:rPr>
              <a:t>LB297</a:t>
            </a:r>
            <a:endParaRPr lang="en-AU" sz="2600" b="1" dirty="0">
              <a:solidFill>
                <a:srgbClr val="444344"/>
              </a:solidFill>
              <a:effectLst/>
              <a:latin typeface="Open Sans" pitchFamily="2" charset="0"/>
              <a:ea typeface="Open Sans" pitchFamily="2" charset="0"/>
              <a:cs typeface="Open Sans" pitchFamily="2" charset="0"/>
            </a:endParaRPr>
          </a:p>
          <a:p>
            <a:pPr marL="34290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Recruitment: Temporary and </a:t>
            </a:r>
            <a:r>
              <a:rPr lang="en-US" sz="2600" kern="1200" dirty="0" err="1">
                <a:solidFill>
                  <a:srgbClr val="444344"/>
                </a:solidFill>
                <a:effectLst/>
                <a:latin typeface="Open Sans" pitchFamily="2" charset="0"/>
                <a:ea typeface="Open Sans" pitchFamily="2" charset="0"/>
                <a:cs typeface="Open Sans" pitchFamily="2" charset="0"/>
              </a:rPr>
              <a:t>Labour</a:t>
            </a:r>
            <a:r>
              <a:rPr lang="en-US" sz="2600" kern="1200" dirty="0">
                <a:solidFill>
                  <a:srgbClr val="444344"/>
                </a:solidFill>
                <a:effectLst/>
                <a:latin typeface="Open Sans" pitchFamily="2" charset="0"/>
                <a:ea typeface="Open Sans" pitchFamily="2" charset="0"/>
                <a:cs typeface="Open Sans" pitchFamily="2" charset="0"/>
              </a:rPr>
              <a:t> Hire Services </a:t>
            </a:r>
            <a:r>
              <a:rPr lang="en-US" sz="2600" b="1" kern="1200" dirty="0">
                <a:solidFill>
                  <a:srgbClr val="444344"/>
                </a:solidFill>
                <a:effectLst/>
                <a:latin typeface="Open Sans" pitchFamily="2" charset="0"/>
                <a:ea typeface="Open Sans" pitchFamily="2" charset="0"/>
                <a:cs typeface="Open Sans" pitchFamily="2" charset="0"/>
              </a:rPr>
              <a:t>LB334</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Security Services, Equipment &amp; Maintenance </a:t>
            </a:r>
            <a:r>
              <a:rPr lang="en-US" sz="2600" b="1" kern="1200" dirty="0">
                <a:solidFill>
                  <a:srgbClr val="444344"/>
                </a:solidFill>
                <a:effectLst/>
                <a:latin typeface="Open Sans" pitchFamily="2" charset="0"/>
                <a:ea typeface="Open Sans" pitchFamily="2" charset="0"/>
                <a:cs typeface="Open Sans" pitchFamily="2" charset="0"/>
              </a:rPr>
              <a:t>LB289</a:t>
            </a:r>
            <a:endParaRPr lang="en-AU" sz="2600" b="1" dirty="0">
              <a:solidFill>
                <a:srgbClr val="444344"/>
              </a:solidFill>
              <a:effectLst/>
              <a:latin typeface="Open Sans" pitchFamily="2" charset="0"/>
              <a:ea typeface="Open Sans" pitchFamily="2" charset="0"/>
              <a:cs typeface="Open Sans" pitchFamily="2" charset="0"/>
            </a:endParaRP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Stationery &amp; Janitorial Suppliers; Office Furniture; Office Machines, Equipment &amp; Accessories </a:t>
            </a:r>
            <a:r>
              <a:rPr lang="en-US" sz="2600" b="1" kern="1200" dirty="0">
                <a:solidFill>
                  <a:srgbClr val="444344"/>
                </a:solidFill>
                <a:effectLst/>
                <a:latin typeface="Open Sans" pitchFamily="2" charset="0"/>
                <a:ea typeface="Open Sans" pitchFamily="2" charset="0"/>
                <a:cs typeface="Open Sans" pitchFamily="2" charset="0"/>
              </a:rPr>
              <a:t>LB285</a:t>
            </a:r>
          </a:p>
          <a:p>
            <a:pPr marL="342900" lvl="0" indent="-342900">
              <a:lnSpc>
                <a:spcPct val="150000"/>
              </a:lnSpc>
              <a:buClr>
                <a:srgbClr val="F9A01B"/>
              </a:buClr>
              <a:buSzPct val="180000"/>
              <a:buFont typeface="Wingdings" panose="05000000000000000000" pitchFamily="2" charset="2"/>
              <a:buChar char=""/>
              <a:tabLst>
                <a:tab pos="457200" algn="l"/>
              </a:tabLst>
            </a:pPr>
            <a:r>
              <a:rPr lang="en-US" sz="2600" kern="1200" dirty="0">
                <a:solidFill>
                  <a:srgbClr val="444344"/>
                </a:solidFill>
                <a:effectLst/>
                <a:latin typeface="Open Sans" pitchFamily="2" charset="0"/>
                <a:ea typeface="Open Sans" pitchFamily="2" charset="0"/>
                <a:cs typeface="Open Sans" pitchFamily="2" charset="0"/>
              </a:rPr>
              <a:t>Training Services </a:t>
            </a:r>
            <a:r>
              <a:rPr lang="en-US" sz="2600" b="1" kern="1200" dirty="0">
                <a:solidFill>
                  <a:srgbClr val="444344"/>
                </a:solidFill>
                <a:effectLst/>
                <a:latin typeface="Open Sans" pitchFamily="2" charset="0"/>
                <a:ea typeface="Open Sans" pitchFamily="2" charset="0"/>
                <a:cs typeface="Open Sans" pitchFamily="2" charset="0"/>
              </a:rPr>
              <a:t>LB327</a:t>
            </a:r>
            <a:endParaRPr lang="en-AU" sz="2600" b="1" dirty="0">
              <a:solidFill>
                <a:srgbClr val="444344"/>
              </a:solidFill>
              <a:effectLst/>
              <a:latin typeface="Open Sans" pitchFamily="2" charset="0"/>
              <a:ea typeface="Open Sans" pitchFamily="2" charset="0"/>
              <a:cs typeface="Open Sans" pitchFamily="2" charset="0"/>
            </a:endParaRPr>
          </a:p>
        </p:txBody>
      </p:sp>
      <p:pic>
        <p:nvPicPr>
          <p:cNvPr id="6" name="Picture 5" descr="A rocky beach with plants in the water&#10;&#10;Description automatically generated">
            <a:extLst>
              <a:ext uri="{FF2B5EF4-FFF2-40B4-BE49-F238E27FC236}">
                <a16:creationId xmlns:a16="http://schemas.microsoft.com/office/drawing/2014/main" id="{0221AC63-4442-22ED-217D-73953130A009}"/>
              </a:ext>
            </a:extLst>
          </p:cNvPr>
          <p:cNvPicPr>
            <a:picLocks noChangeAspect="1"/>
          </p:cNvPicPr>
          <p:nvPr/>
        </p:nvPicPr>
        <p:blipFill rotWithShape="1">
          <a:blip r:embed="rId3">
            <a:extLst>
              <a:ext uri="{28A0092B-C50C-407E-A947-70E740481C1C}">
                <a14:useLocalDpi xmlns:a14="http://schemas.microsoft.com/office/drawing/2010/main" val="0"/>
              </a:ext>
            </a:extLst>
          </a:blip>
          <a:srcRect l="28144" r="9842"/>
          <a:stretch/>
        </p:blipFill>
        <p:spPr>
          <a:xfrm>
            <a:off x="10153158" y="0"/>
            <a:ext cx="8505796" cy="10287000"/>
          </a:xfrm>
          <a:prstGeom prst="rect">
            <a:avLst/>
          </a:prstGeom>
        </p:spPr>
      </p:pic>
      <p:sp>
        <p:nvSpPr>
          <p:cNvPr id="4" name="Freeform 8">
            <a:extLst>
              <a:ext uri="{FF2B5EF4-FFF2-40B4-BE49-F238E27FC236}">
                <a16:creationId xmlns:a16="http://schemas.microsoft.com/office/drawing/2014/main" id="{F9F4812F-BDC8-11DE-5FEC-D1E189213CCB}"/>
              </a:ext>
            </a:extLst>
          </p:cNvPr>
          <p:cNvSpPr/>
          <p:nvPr/>
        </p:nvSpPr>
        <p:spPr>
          <a:xfrm rot="5400000">
            <a:off x="2512470" y="-5578769"/>
            <a:ext cx="1105951" cy="12952599"/>
          </a:xfrm>
          <a:custGeom>
            <a:avLst/>
            <a:gdLst/>
            <a:ahLst/>
            <a:cxnLst/>
            <a:rect l="l" t="t" r="r" b="b"/>
            <a:pathLst>
              <a:path w="248419" h="2824759">
                <a:moveTo>
                  <a:pt x="124209" y="0"/>
                </a:moveTo>
                <a:lnTo>
                  <a:pt x="124209" y="0"/>
                </a:lnTo>
                <a:cubicBezTo>
                  <a:pt x="192808" y="0"/>
                  <a:pt x="248419" y="55610"/>
                  <a:pt x="248419" y="124209"/>
                </a:cubicBezTo>
                <a:lnTo>
                  <a:pt x="248419" y="2700550"/>
                </a:lnTo>
                <a:cubicBezTo>
                  <a:pt x="248419" y="2733492"/>
                  <a:pt x="235332" y="2765085"/>
                  <a:pt x="212038" y="2788379"/>
                </a:cubicBezTo>
                <a:cubicBezTo>
                  <a:pt x="188745" y="2811673"/>
                  <a:pt x="157152" y="2824759"/>
                  <a:pt x="124209" y="2824759"/>
                </a:cubicBezTo>
                <a:lnTo>
                  <a:pt x="124209" y="2824759"/>
                </a:lnTo>
                <a:cubicBezTo>
                  <a:pt x="91267" y="2824759"/>
                  <a:pt x="59674" y="2811673"/>
                  <a:pt x="36380" y="2788379"/>
                </a:cubicBezTo>
                <a:cubicBezTo>
                  <a:pt x="13086" y="2765085"/>
                  <a:pt x="0" y="2733492"/>
                  <a:pt x="0" y="2700550"/>
                </a:cubicBezTo>
                <a:lnTo>
                  <a:pt x="0" y="124209"/>
                </a:lnTo>
                <a:cubicBezTo>
                  <a:pt x="0" y="91267"/>
                  <a:pt x="13086" y="59674"/>
                  <a:pt x="36380" y="36380"/>
                </a:cubicBezTo>
                <a:cubicBezTo>
                  <a:pt x="59674" y="13086"/>
                  <a:pt x="91267" y="0"/>
                  <a:pt x="124209" y="0"/>
                </a:cubicBezTo>
                <a:close/>
              </a:path>
            </a:pathLst>
          </a:custGeom>
          <a:solidFill>
            <a:srgbClr val="F9A01B"/>
          </a:solidFill>
        </p:spPr>
        <p:txBody>
          <a:bodyPr/>
          <a:lstStyle/>
          <a:p>
            <a:endParaRPr lang="en-AU"/>
          </a:p>
        </p:txBody>
      </p:sp>
      <p:sp>
        <p:nvSpPr>
          <p:cNvPr id="7" name="TextBox 6">
            <a:extLst>
              <a:ext uri="{FF2B5EF4-FFF2-40B4-BE49-F238E27FC236}">
                <a16:creationId xmlns:a16="http://schemas.microsoft.com/office/drawing/2014/main" id="{CA854C89-774A-A598-0D14-BCEA955B5CC8}"/>
              </a:ext>
            </a:extLst>
          </p:cNvPr>
          <p:cNvSpPr txBox="1"/>
          <p:nvPr/>
        </p:nvSpPr>
        <p:spPr>
          <a:xfrm flipH="1">
            <a:off x="351337" y="434654"/>
            <a:ext cx="9562169" cy="815608"/>
          </a:xfrm>
          <a:prstGeom prst="rect">
            <a:avLst/>
          </a:prstGeom>
          <a:noFill/>
        </p:spPr>
        <p:txBody>
          <a:bodyPr wrap="square" lIns="137160" tIns="68580" rIns="137160" bIns="6858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AU" sz="4400" b="1" dirty="0">
                <a:solidFill>
                  <a:schemeClr val="bg1"/>
                </a:solidFill>
              </a:rPr>
              <a:t>Current Portfolios – 51 Arrangements</a:t>
            </a:r>
          </a:p>
        </p:txBody>
      </p:sp>
      <p:sp>
        <p:nvSpPr>
          <p:cNvPr id="8" name="Freeform 6">
            <a:extLst>
              <a:ext uri="{FF2B5EF4-FFF2-40B4-BE49-F238E27FC236}">
                <a16:creationId xmlns:a16="http://schemas.microsoft.com/office/drawing/2014/main" id="{59251464-945D-7CE0-FDB6-398AAA8E1131}"/>
              </a:ext>
            </a:extLst>
          </p:cNvPr>
          <p:cNvSpPr>
            <a:spLocks noChangeAspect="1"/>
          </p:cNvSpPr>
          <p:nvPr/>
        </p:nvSpPr>
        <p:spPr>
          <a:xfrm>
            <a:off x="15513918" y="9134163"/>
            <a:ext cx="2328710" cy="751338"/>
          </a:xfrm>
          <a:custGeom>
            <a:avLst/>
            <a:gdLst/>
            <a:ahLst/>
            <a:cxnLst/>
            <a:rect l="l" t="t" r="r" b="b"/>
            <a:pathLst>
              <a:path w="5659734" h="1826065">
                <a:moveTo>
                  <a:pt x="0" y="0"/>
                </a:moveTo>
                <a:lnTo>
                  <a:pt x="5659733" y="0"/>
                </a:lnTo>
                <a:lnTo>
                  <a:pt x="5659733" y="1826065"/>
                </a:lnTo>
                <a:lnTo>
                  <a:pt x="0" y="1826065"/>
                </a:lnTo>
                <a:lnTo>
                  <a:pt x="0" y="0"/>
                </a:lnTo>
                <a:close/>
              </a:path>
            </a:pathLst>
          </a:custGeom>
          <a:blipFill>
            <a:blip r:embed="rId4"/>
            <a:stretch>
              <a:fillRect/>
            </a:stretch>
          </a:blipFill>
        </p:spPr>
        <p:txBody>
          <a:bodyPr/>
          <a:lstStyle/>
          <a:p>
            <a:endParaRPr lang="en-AU"/>
          </a:p>
        </p:txBody>
      </p:sp>
    </p:spTree>
    <p:extLst>
      <p:ext uri="{BB962C8B-B14F-4D97-AF65-F5344CB8AC3E}">
        <p14:creationId xmlns:p14="http://schemas.microsoft.com/office/powerpoint/2010/main" val="230726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87CE8C46646438C688BC10A646063" ma:contentTypeVersion="15" ma:contentTypeDescription="Create a new document." ma:contentTypeScope="" ma:versionID="f1c973e5a05f23757dac69ff1d74ff60">
  <xsd:schema xmlns:xsd="http://www.w3.org/2001/XMLSchema" xmlns:xs="http://www.w3.org/2001/XMLSchema" xmlns:p="http://schemas.microsoft.com/office/2006/metadata/properties" xmlns:ns2="b8665dcd-846b-42c3-b1cd-ab6cf107e32a" xmlns:ns3="ded05881-6e51-4837-914d-5ca697f4707a" xmlns:ns4="523677e8-97ba-4c87-b11f-bd84454d9481" targetNamespace="http://schemas.microsoft.com/office/2006/metadata/properties" ma:root="true" ma:fieldsID="00e7c08d40e7beb66830a029404b9d55" ns2:_="" ns3:_="" ns4:_="">
    <xsd:import namespace="b8665dcd-846b-42c3-b1cd-ab6cf107e32a"/>
    <xsd:import namespace="ded05881-6e51-4837-914d-5ca697f4707a"/>
    <xsd:import namespace="523677e8-97ba-4c87-b11f-bd84454d94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665dcd-846b-42c3-b1cd-ab6cf107e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fd932c-1354-47a3-9811-fd7b3a2592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d05881-6e51-4837-914d-5ca697f470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3677e8-97ba-4c87-b11f-bd84454d948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d4c929b-b06c-437e-816c-c6053636052a}" ma:internalName="TaxCatchAll" ma:showField="CatchAllData" ma:web="ded05881-6e51-4837-914d-5ca697f47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ed05881-6e51-4837-914d-5ca697f4707a">
      <UserInfo>
        <DisplayName>Glen Duff</DisplayName>
        <AccountId>16</AccountId>
        <AccountType/>
      </UserInfo>
      <UserInfo>
        <DisplayName>Nicole Windley</DisplayName>
        <AccountId>37</AccountId>
        <AccountType/>
      </UserInfo>
      <UserInfo>
        <DisplayName>Sarah Rayner</DisplayName>
        <AccountId>18</AccountId>
        <AccountType/>
      </UserInfo>
      <UserInfo>
        <DisplayName>SharingLinks.c7df38c2-231a-4ebf-97e5-95c14347d855.OrganizationEdit.45f8470f-b216-41d4-a932-f7935310da4d</DisplayName>
        <AccountId>43</AccountId>
        <AccountType/>
      </UserInfo>
      <UserInfo>
        <DisplayName>SharingLinks.135bc5bd-1b22-4485-9729-3abee1c0b207.OrganizationEdit.a0cd4520-5996-4472-8fd2-7df82ef8399d</DisplayName>
        <AccountId>24</AccountId>
        <AccountType/>
      </UserInfo>
      <UserInfo>
        <DisplayName>SharingLinks.56770d7a-9cec-432e-a787-75f0d1831562.OrganizationEdit.ed3046e8-73e9-4477-a4a0-cd40fb003c2e</DisplayName>
        <AccountId>127</AccountId>
        <AccountType/>
      </UserInfo>
      <UserInfo>
        <DisplayName>Kathryn Dalley</DisplayName>
        <AccountId>184</AccountId>
        <AccountType/>
      </UserInfo>
      <UserInfo>
        <DisplayName>Mike Waterland</DisplayName>
        <AccountId>139</AccountId>
        <AccountType/>
      </UserInfo>
      <UserInfo>
        <DisplayName>Joshua Brown</DisplayName>
        <AccountId>33</AccountId>
        <AccountType/>
      </UserInfo>
      <UserInfo>
        <DisplayName>Emma Peters</DisplayName>
        <AccountId>224</AccountId>
        <AccountType/>
      </UserInfo>
    </SharedWithUsers>
    <lcf76f155ced4ddcb4097134ff3c332f xmlns="b8665dcd-846b-42c3-b1cd-ab6cf107e32a">
      <Terms xmlns="http://schemas.microsoft.com/office/infopath/2007/PartnerControls"/>
    </lcf76f155ced4ddcb4097134ff3c332f>
    <TaxCatchAll xmlns="523677e8-97ba-4c87-b11f-bd84454d948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92040C-2C55-488F-8FA8-75DDDD107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665dcd-846b-42c3-b1cd-ab6cf107e32a"/>
    <ds:schemaRef ds:uri="ded05881-6e51-4837-914d-5ca697f4707a"/>
    <ds:schemaRef ds:uri="523677e8-97ba-4c87-b11f-bd84454d9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353CF6-BADD-47FE-BE44-D420D180CA5E}">
  <ds:schemaRefs>
    <ds:schemaRef ds:uri="http://schemas.microsoft.com/office/infopath/2007/PartnerControls"/>
    <ds:schemaRef ds:uri="http://purl.org/dc/terms/"/>
    <ds:schemaRef ds:uri="http://www.w3.org/XML/1998/namespace"/>
    <ds:schemaRef ds:uri="http://schemas.openxmlformats.org/package/2006/metadata/core-properties"/>
    <ds:schemaRef ds:uri="523677e8-97ba-4c87-b11f-bd84454d9481"/>
    <ds:schemaRef ds:uri="http://schemas.microsoft.com/office/2006/documentManagement/types"/>
    <ds:schemaRef ds:uri="http://schemas.microsoft.com/office/2006/metadata/properties"/>
    <ds:schemaRef ds:uri="b8665dcd-846b-42c3-b1cd-ab6cf107e32a"/>
    <ds:schemaRef ds:uri="ded05881-6e51-4837-914d-5ca697f4707a"/>
    <ds:schemaRef ds:uri="http://purl.org/dc/dcmitype/"/>
    <ds:schemaRef ds:uri="http://purl.org/dc/elements/1.1/"/>
  </ds:schemaRefs>
</ds:datastoreItem>
</file>

<file path=customXml/itemProps3.xml><?xml version="1.0" encoding="utf-8"?>
<ds:datastoreItem xmlns:ds="http://schemas.openxmlformats.org/officeDocument/2006/customXml" ds:itemID="{FC39746D-D14A-4344-AEB1-41FF760D12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7160</TotalTime>
  <Words>2405</Words>
  <Application>Microsoft Office PowerPoint</Application>
  <PresentationFormat>Custom</PresentationFormat>
  <Paragraphs>299</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ELU March 2023</dc:title>
  <dc:creator>Jessica Jones</dc:creator>
  <cp:lastModifiedBy>Jeremy Walker</cp:lastModifiedBy>
  <cp:revision>236</cp:revision>
  <cp:lastPrinted>2025-05-09T01:52:51Z</cp:lastPrinted>
  <dcterms:created xsi:type="dcterms:W3CDTF">2006-08-16T00:00:00Z</dcterms:created>
  <dcterms:modified xsi:type="dcterms:W3CDTF">2025-08-21T00:06:00Z</dcterms:modified>
  <dc:identifier>DAFc-nE2mA4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0x01010001887CE8C46646438C688BC10A646063</vt:lpwstr>
  </property>
</Properties>
</file>